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67" r:id="rId2"/>
    <p:sldId id="322" r:id="rId3"/>
    <p:sldId id="321" r:id="rId4"/>
    <p:sldId id="320" r:id="rId5"/>
    <p:sldId id="325" r:id="rId6"/>
    <p:sldId id="324" r:id="rId7"/>
    <p:sldId id="329" r:id="rId8"/>
    <p:sldId id="331" r:id="rId9"/>
    <p:sldId id="330" r:id="rId10"/>
    <p:sldId id="328" r:id="rId11"/>
    <p:sldId id="333" r:id="rId12"/>
    <p:sldId id="334" r:id="rId13"/>
    <p:sldId id="335" r:id="rId14"/>
    <p:sldId id="327" r:id="rId15"/>
    <p:sldId id="326" r:id="rId16"/>
    <p:sldId id="292" r:id="rId17"/>
    <p:sldId id="336" r:id="rId18"/>
    <p:sldId id="340" r:id="rId19"/>
    <p:sldId id="381" r:id="rId20"/>
    <p:sldId id="339" r:id="rId21"/>
    <p:sldId id="338" r:id="rId22"/>
    <p:sldId id="337" r:id="rId23"/>
    <p:sldId id="341" r:id="rId24"/>
    <p:sldId id="343" r:id="rId25"/>
    <p:sldId id="342" r:id="rId26"/>
    <p:sldId id="345" r:id="rId27"/>
    <p:sldId id="347" r:id="rId28"/>
    <p:sldId id="346" r:id="rId29"/>
    <p:sldId id="344" r:id="rId30"/>
    <p:sldId id="464" r:id="rId31"/>
    <p:sldId id="350" r:id="rId32"/>
    <p:sldId id="349" r:id="rId33"/>
    <p:sldId id="348" r:id="rId34"/>
    <p:sldId id="352" r:id="rId35"/>
    <p:sldId id="351" r:id="rId36"/>
    <p:sldId id="382" r:id="rId37"/>
    <p:sldId id="360" r:id="rId38"/>
    <p:sldId id="383" r:id="rId39"/>
    <p:sldId id="359" r:id="rId40"/>
    <p:sldId id="358" r:id="rId41"/>
    <p:sldId id="357" r:id="rId42"/>
    <p:sldId id="356" r:id="rId43"/>
    <p:sldId id="355" r:id="rId44"/>
    <p:sldId id="384" r:id="rId45"/>
    <p:sldId id="354" r:id="rId46"/>
    <p:sldId id="353" r:id="rId47"/>
    <p:sldId id="361" r:id="rId48"/>
    <p:sldId id="362" r:id="rId49"/>
    <p:sldId id="365" r:id="rId50"/>
    <p:sldId id="368" r:id="rId51"/>
    <p:sldId id="367" r:id="rId52"/>
    <p:sldId id="366" r:id="rId53"/>
    <p:sldId id="364" r:id="rId54"/>
    <p:sldId id="371" r:id="rId55"/>
    <p:sldId id="370" r:id="rId56"/>
    <p:sldId id="369" r:id="rId57"/>
    <p:sldId id="372" r:id="rId58"/>
    <p:sldId id="373" r:id="rId59"/>
    <p:sldId id="378" r:id="rId60"/>
    <p:sldId id="423" r:id="rId61"/>
    <p:sldId id="466" r:id="rId62"/>
    <p:sldId id="465" r:id="rId63"/>
    <p:sldId id="396" r:id="rId64"/>
    <p:sldId id="395" r:id="rId65"/>
    <p:sldId id="397" r:id="rId66"/>
    <p:sldId id="394" r:id="rId67"/>
    <p:sldId id="393" r:id="rId68"/>
    <p:sldId id="416" r:id="rId69"/>
    <p:sldId id="417" r:id="rId70"/>
    <p:sldId id="400" r:id="rId71"/>
    <p:sldId id="422" r:id="rId72"/>
    <p:sldId id="399" r:id="rId73"/>
    <p:sldId id="398" r:id="rId74"/>
    <p:sldId id="403" r:id="rId75"/>
    <p:sldId id="402" r:id="rId76"/>
    <p:sldId id="401" r:id="rId77"/>
    <p:sldId id="406" r:id="rId78"/>
    <p:sldId id="405" r:id="rId79"/>
    <p:sldId id="404" r:id="rId80"/>
    <p:sldId id="407" r:id="rId81"/>
    <p:sldId id="415" r:id="rId82"/>
    <p:sldId id="429" r:id="rId83"/>
    <p:sldId id="431" r:id="rId84"/>
    <p:sldId id="428" r:id="rId85"/>
    <p:sldId id="427" r:id="rId86"/>
    <p:sldId id="433" r:id="rId87"/>
    <p:sldId id="432" r:id="rId88"/>
    <p:sldId id="434" r:id="rId89"/>
    <p:sldId id="435" r:id="rId90"/>
    <p:sldId id="420" r:id="rId91"/>
    <p:sldId id="437" r:id="rId92"/>
    <p:sldId id="436" r:id="rId93"/>
    <p:sldId id="440" r:id="rId94"/>
    <p:sldId id="439" r:id="rId95"/>
    <p:sldId id="442" r:id="rId96"/>
    <p:sldId id="441" r:id="rId97"/>
    <p:sldId id="438" r:id="rId98"/>
    <p:sldId id="463"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9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D3E901-6E0D-454B-9403-21D0BFF2F59D}" type="datetimeFigureOut">
              <a:rPr lang="en-US" smtClean="0"/>
              <a:pPr/>
              <a:t>3/1/2025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D517A1-69B2-4230-8F02-2CC40DCC5D8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dirty="0"/>
              <a:t>UNIT – II: Searching: Searching for solutions, uniformed search strategies – Breadth first search, depth limited Search. Search with partial information (Heuristic search) Greedy best first search, A* </a:t>
            </a:r>
            <a:r>
              <a:rPr lang="en-US" dirty="0" err="1"/>
              <a:t>search,AO</a:t>
            </a:r>
            <a:r>
              <a:rPr lang="en-US" dirty="0"/>
              <a:t>*, Memory -bounded heuristic search, Local search algorithms- Hill climbing, Simulated annealing search, Local beam 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0"/>
            <a:ext cx="9143999" cy="685799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Depth-first Search</a:t>
            </a:r>
            <a:br>
              <a:rPr lang="en-US" dirty="0"/>
            </a:br>
            <a:endParaRPr lang="en-US" dirty="0"/>
          </a:p>
        </p:txBody>
      </p:sp>
      <p:sp>
        <p:nvSpPr>
          <p:cNvPr id="3" name="Content Placeholder 2"/>
          <p:cNvSpPr>
            <a:spLocks noGrp="1"/>
          </p:cNvSpPr>
          <p:nvPr>
            <p:ph idx="1"/>
          </p:nvPr>
        </p:nvSpPr>
        <p:spPr>
          <a:xfrm>
            <a:off x="457200" y="990600"/>
            <a:ext cx="8229600" cy="5135563"/>
          </a:xfrm>
        </p:spPr>
        <p:txBody>
          <a:bodyPr>
            <a:normAutofit lnSpcReduction="10000"/>
          </a:bodyPr>
          <a:lstStyle/>
          <a:p>
            <a:pPr lvl="0"/>
            <a:r>
              <a:rPr lang="en-US" dirty="0"/>
              <a:t>Depth-first search is a recursive algorithm for traversing a tree or graph data structure.</a:t>
            </a:r>
          </a:p>
          <a:p>
            <a:pPr lvl="0"/>
            <a:r>
              <a:rPr lang="en-US" dirty="0"/>
              <a:t>It is called the depth-first search because it starts from the root node and follows each path to its greatest depth node before moving to the next path.</a:t>
            </a:r>
          </a:p>
          <a:p>
            <a:pPr lvl="0"/>
            <a:r>
              <a:rPr lang="en-US" dirty="0"/>
              <a:t>DFS uses a stack data structure for its implementation.</a:t>
            </a:r>
          </a:p>
          <a:p>
            <a:pPr lvl="0"/>
            <a:r>
              <a:rPr lang="en-US" dirty="0"/>
              <a:t>The process of the DFS algorithm is similar to the BFS algorithm.</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92500" lnSpcReduction="10000"/>
          </a:bodyPr>
          <a:lstStyle/>
          <a:p>
            <a:r>
              <a:rPr lang="en-US" dirty="0"/>
              <a:t>In the below search tree, we have shown the flow of depth-first search, and it will follow the order as:</a:t>
            </a:r>
          </a:p>
          <a:p>
            <a:r>
              <a:rPr lang="en-US" dirty="0"/>
              <a:t>Root node---&gt;Left node ----&gt; right node.</a:t>
            </a:r>
          </a:p>
          <a:p>
            <a:r>
              <a:rPr lang="en-US" dirty="0"/>
              <a:t>It will start searching from root node S, and traverse A, then B, then D and E, after traversing E, it will backtrack the tree as E has no other successor and still goal node is not found. After backtracking it will traverse node C and then G, and here it will terminate as it found goal node.</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descr="Un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839200" cy="609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Depth-first Search</a:t>
            </a:r>
          </a:p>
        </p:txBody>
      </p:sp>
      <p:sp>
        <p:nvSpPr>
          <p:cNvPr id="3" name="Content Placeholder 2"/>
          <p:cNvSpPr>
            <a:spLocks noGrp="1"/>
          </p:cNvSpPr>
          <p:nvPr>
            <p:ph idx="1"/>
          </p:nvPr>
        </p:nvSpPr>
        <p:spPr/>
        <p:txBody>
          <a:bodyPr>
            <a:normAutofit fontScale="70000" lnSpcReduction="20000"/>
          </a:bodyPr>
          <a:lstStyle/>
          <a:p>
            <a:r>
              <a:rPr lang="en-US" b="1" dirty="0"/>
              <a:t>Completeness:</a:t>
            </a:r>
            <a:r>
              <a:rPr lang="en-US" dirty="0"/>
              <a:t> DFS search algorithm is complete within finite state space as it will expand every node within a limited search tree.</a:t>
            </a:r>
          </a:p>
          <a:p>
            <a:r>
              <a:rPr lang="en-US" b="1" dirty="0"/>
              <a:t>Time Complexity:</a:t>
            </a:r>
            <a:r>
              <a:rPr lang="en-US" dirty="0"/>
              <a:t> Time complexity of DFS will be equivalent to the node traversed by the algorithm. It is given by:</a:t>
            </a:r>
          </a:p>
          <a:p>
            <a:r>
              <a:rPr lang="en-US" b="1" dirty="0"/>
              <a:t>T(n)= 1+ n</a:t>
            </a:r>
            <a:r>
              <a:rPr lang="en-US" b="1" baseline="30000" dirty="0"/>
              <a:t>2</a:t>
            </a:r>
            <a:r>
              <a:rPr lang="en-US" b="1" dirty="0"/>
              <a:t>+ n</a:t>
            </a:r>
            <a:r>
              <a:rPr lang="en-US" b="1" baseline="30000" dirty="0"/>
              <a:t>3</a:t>
            </a:r>
            <a:r>
              <a:rPr lang="en-US" b="1" dirty="0"/>
              <a:t> +.........+ n</a:t>
            </a:r>
            <a:r>
              <a:rPr lang="en-US" b="1" baseline="30000" dirty="0"/>
              <a:t>m</a:t>
            </a:r>
            <a:r>
              <a:rPr lang="en-US" b="1" dirty="0"/>
              <a:t>=O(n</a:t>
            </a:r>
            <a:r>
              <a:rPr lang="en-US" b="1" baseline="30000" dirty="0"/>
              <a:t>m</a:t>
            </a:r>
            <a:r>
              <a:rPr lang="en-US" b="1" dirty="0"/>
              <a:t>)</a:t>
            </a:r>
            <a:endParaRPr lang="en-US" dirty="0"/>
          </a:p>
          <a:p>
            <a:r>
              <a:rPr lang="en-US" b="1" dirty="0"/>
              <a:t>Where, m= maximum depth of any node and this can be much larger than d (Shallowest solution depth)</a:t>
            </a:r>
            <a:endParaRPr lang="en-US" dirty="0"/>
          </a:p>
          <a:p>
            <a:r>
              <a:rPr lang="en-US" b="1" dirty="0"/>
              <a:t>Space Complexity:</a:t>
            </a:r>
            <a:r>
              <a:rPr lang="en-US" dirty="0"/>
              <a:t> DFS algorithm needs to store only single path from the root node, hence space complexity of DFS is equivalent to the size of the fringe set, which is </a:t>
            </a:r>
            <a:r>
              <a:rPr lang="en-US" b="1" dirty="0"/>
              <a:t>O(</a:t>
            </a:r>
            <a:r>
              <a:rPr lang="en-US" b="1" dirty="0" err="1"/>
              <a:t>bm</a:t>
            </a:r>
            <a:r>
              <a:rPr lang="en-US" b="1" dirty="0"/>
              <a:t>)</a:t>
            </a:r>
            <a:r>
              <a:rPr lang="en-US" dirty="0"/>
              <a:t>.</a:t>
            </a:r>
          </a:p>
          <a:p>
            <a:r>
              <a:rPr lang="en-US" b="1" dirty="0"/>
              <a:t>Optimal:</a:t>
            </a:r>
            <a:r>
              <a:rPr lang="en-US" dirty="0"/>
              <a:t> DFS search algorithm is non-optimal, as it may generate a large number of steps or high cost to reach to the goal node.</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6" name="TextBox 5"/>
          <p:cNvSpPr txBox="1"/>
          <p:nvPr/>
        </p:nvSpPr>
        <p:spPr>
          <a:xfrm>
            <a:off x="8305800" y="2743200"/>
            <a:ext cx="838200" cy="369332"/>
          </a:xfrm>
          <a:prstGeom prst="rect">
            <a:avLst/>
          </a:prstGeom>
          <a:noFill/>
        </p:spPr>
        <p:txBody>
          <a:bodyPr wrap="square" rtlCol="0">
            <a:spAutoFit/>
          </a:bodyPr>
          <a:lstStyle/>
          <a:p>
            <a:r>
              <a:rPr lang="en-US" dirty="0"/>
              <a:t>open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a:off x="457200" y="6416675"/>
            <a:ext cx="2133600" cy="365125"/>
          </a:xfrm>
          <a:prstGeom prst="rect">
            <a:avLst/>
          </a:prstGeom>
          <a:noFill/>
        </p:spPr>
        <p:txBody>
          <a:bodyPr anchor="b"/>
          <a:lstStyle/>
          <a:p>
            <a:pPr eaLnBrk="1" fontAlgn="auto" hangingPunct="1">
              <a:spcBef>
                <a:spcPts val="0"/>
              </a:spcBef>
              <a:spcAft>
                <a:spcPts val="0"/>
              </a:spcAft>
              <a:defRPr/>
            </a:pPr>
            <a:fld id="{67CDD038-9CC0-4245-825F-354861472CB0}" type="datetime3">
              <a:rPr lang="en-US" sz="1200">
                <a:solidFill>
                  <a:schemeClr val="tx1">
                    <a:shade val="50000"/>
                  </a:schemeClr>
                </a:solidFill>
                <a:latin typeface="+mn-lt"/>
              </a:rPr>
              <a:pPr eaLnBrk="1" fontAlgn="auto" hangingPunct="1">
                <a:spcBef>
                  <a:spcPts val="0"/>
                </a:spcBef>
                <a:spcAft>
                  <a:spcPts val="0"/>
                </a:spcAft>
                <a:defRPr/>
              </a:pPr>
              <a:t>1 March 2025</a:t>
            </a:fld>
            <a:endParaRPr lang="en-US" sz="1200">
              <a:solidFill>
                <a:schemeClr val="tx1">
                  <a:shade val="50000"/>
                </a:schemeClr>
              </a:solidFill>
              <a:latin typeface="+mn-lt"/>
            </a:endParaRPr>
          </a:p>
        </p:txBody>
      </p:sp>
      <p:sp>
        <p:nvSpPr>
          <p:cNvPr id="12291" name="Slide Number Placeholder 5"/>
          <p:cNvSpPr txBox="1">
            <a:spLocks noGrp="1"/>
          </p:cNvSpPr>
          <p:nvPr/>
        </p:nvSpPr>
        <p:spPr bwMode="auto">
          <a:xfrm>
            <a:off x="7924800" y="6416675"/>
            <a:ext cx="762000" cy="365125"/>
          </a:xfrm>
          <a:prstGeom prst="rect">
            <a:avLst/>
          </a:prstGeom>
          <a:noFill/>
          <a:ln w="9525">
            <a:noFill/>
            <a:miter lim="800000"/>
            <a:headEnd/>
            <a:tailEnd/>
          </a:ln>
        </p:spPr>
        <p:txBody>
          <a:bodyPr lIns="0" rIns="0" anchor="b"/>
          <a:lstStyle/>
          <a:p>
            <a:pPr algn="r" eaLnBrk="1" hangingPunct="1"/>
            <a:fld id="{B7068575-4288-492D-AF30-B140E32C1FE1}" type="slidenum">
              <a:rPr lang="en-US" sz="1300">
                <a:solidFill>
                  <a:schemeClr val="bg1"/>
                </a:solidFill>
                <a:latin typeface="Book Antiqua" pitchFamily="18" charset="0"/>
              </a:rPr>
              <a:pPr algn="r" eaLnBrk="1" hangingPunct="1"/>
              <a:t>16</a:t>
            </a:fld>
            <a:endParaRPr lang="en-US" sz="1300">
              <a:solidFill>
                <a:schemeClr val="bg1"/>
              </a:solidFill>
              <a:latin typeface="Book Antiqua" pitchFamily="18" charset="0"/>
            </a:endParaRPr>
          </a:p>
        </p:txBody>
      </p:sp>
      <p:sp>
        <p:nvSpPr>
          <p:cNvPr id="30722" name="Rectangle 2"/>
          <p:cNvSpPr>
            <a:spLocks noGrp="1" noChangeArrowheads="1"/>
          </p:cNvSpPr>
          <p:nvPr>
            <p:ph type="title" idx="4294967295"/>
          </p:nvPr>
        </p:nvSpPr>
        <p:spPr/>
        <p:txBody>
          <a:bodyPr>
            <a:normAutofit/>
          </a:bodyPr>
          <a:lstStyle/>
          <a:p>
            <a:pPr>
              <a:defRPr/>
            </a:pPr>
            <a:r>
              <a:rPr lang="en-US" dirty="0"/>
              <a:t>Properties of Breadth-first search</a:t>
            </a:r>
          </a:p>
        </p:txBody>
      </p:sp>
      <p:sp>
        <p:nvSpPr>
          <p:cNvPr id="35845" name="Rectangle 3"/>
          <p:cNvSpPr>
            <a:spLocks noGrp="1" noChangeArrowheads="1"/>
          </p:cNvSpPr>
          <p:nvPr>
            <p:ph type="body" idx="4294967295"/>
          </p:nvPr>
        </p:nvSpPr>
        <p:spPr>
          <a:xfrm>
            <a:off x="457200" y="1219200"/>
            <a:ext cx="8229600" cy="5334000"/>
          </a:xfrm>
        </p:spPr>
        <p:txBody>
          <a:bodyPr>
            <a:normAutofit fontScale="92500"/>
          </a:bodyPr>
          <a:lstStyle/>
          <a:p>
            <a:r>
              <a:rPr lang="en-US" sz="2800" b="1" dirty="0"/>
              <a:t>Time Complexity:</a:t>
            </a:r>
            <a:r>
              <a:rPr lang="en-US" sz="2800" dirty="0"/>
              <a:t> Time Complexity of BFS algorithm can be obtained by the number of nodes traversed in BFS until the shallowest Node. Where the d= depth of shallowest solution and b is a node at every state.</a:t>
            </a:r>
          </a:p>
          <a:p>
            <a:r>
              <a:rPr lang="en-US" sz="2800" b="1" dirty="0"/>
              <a:t>T (b) = 1+b</a:t>
            </a:r>
            <a:r>
              <a:rPr lang="en-US" sz="2800" b="1" baseline="30000" dirty="0"/>
              <a:t>2</a:t>
            </a:r>
            <a:r>
              <a:rPr lang="en-US" sz="2800" b="1" dirty="0"/>
              <a:t>+b</a:t>
            </a:r>
            <a:r>
              <a:rPr lang="en-US" sz="2800" b="1" baseline="30000" dirty="0"/>
              <a:t>3</a:t>
            </a:r>
            <a:r>
              <a:rPr lang="en-US" sz="2800" b="1" dirty="0"/>
              <a:t>+.......+ </a:t>
            </a:r>
            <a:r>
              <a:rPr lang="en-US" sz="2800" b="1" dirty="0" err="1"/>
              <a:t>b</a:t>
            </a:r>
            <a:r>
              <a:rPr lang="en-US" sz="2800" b="1" baseline="30000" dirty="0" err="1"/>
              <a:t>d</a:t>
            </a:r>
            <a:r>
              <a:rPr lang="en-US" sz="2800" b="1" dirty="0"/>
              <a:t>= O (</a:t>
            </a:r>
            <a:r>
              <a:rPr lang="en-US" sz="2800" b="1" dirty="0" err="1"/>
              <a:t>b</a:t>
            </a:r>
            <a:r>
              <a:rPr lang="en-US" sz="2800" b="1" baseline="30000" dirty="0" err="1"/>
              <a:t>d</a:t>
            </a:r>
            <a:r>
              <a:rPr lang="en-US" sz="2800" b="1" dirty="0"/>
              <a:t>)</a:t>
            </a:r>
            <a:endParaRPr lang="en-US" sz="2800" dirty="0"/>
          </a:p>
          <a:p>
            <a:r>
              <a:rPr lang="en-US" sz="2800" b="1" dirty="0"/>
              <a:t>Space Complexity:</a:t>
            </a:r>
            <a:r>
              <a:rPr lang="en-US" sz="2800" dirty="0"/>
              <a:t> Space complexity of BFS algorithm is given by the Memory size of frontier which is O(</a:t>
            </a:r>
            <a:r>
              <a:rPr lang="en-US" sz="2800" dirty="0" err="1"/>
              <a:t>b</a:t>
            </a:r>
            <a:r>
              <a:rPr lang="en-US" sz="2800" baseline="30000" dirty="0" err="1"/>
              <a:t>d</a:t>
            </a:r>
            <a:r>
              <a:rPr lang="en-US" sz="2800" dirty="0"/>
              <a:t>).</a:t>
            </a:r>
          </a:p>
          <a:p>
            <a:r>
              <a:rPr lang="en-US" sz="2800" b="1" dirty="0"/>
              <a:t>Completeness:</a:t>
            </a:r>
            <a:r>
              <a:rPr lang="en-US" sz="2800" dirty="0"/>
              <a:t> BFS is complete, which means if the shallowest goal node is at some finite depth, then BFS will find a solution.</a:t>
            </a:r>
          </a:p>
          <a:p>
            <a:r>
              <a:rPr lang="en-US" sz="2800" b="1" dirty="0"/>
              <a:t>Optimality:</a:t>
            </a:r>
            <a:r>
              <a:rPr lang="en-US" sz="2800" dirty="0"/>
              <a:t> BFS is optimal if path cost is a non-decreasing function of the depth of the node.</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Depth-first Search</a:t>
            </a:r>
          </a:p>
        </p:txBody>
      </p:sp>
      <p:sp>
        <p:nvSpPr>
          <p:cNvPr id="3" name="Content Placeholder 2"/>
          <p:cNvSpPr>
            <a:spLocks noGrp="1"/>
          </p:cNvSpPr>
          <p:nvPr>
            <p:ph idx="1"/>
          </p:nvPr>
        </p:nvSpPr>
        <p:spPr/>
        <p:txBody>
          <a:bodyPr>
            <a:normAutofit fontScale="85000" lnSpcReduction="20000"/>
          </a:bodyPr>
          <a:lstStyle/>
          <a:p>
            <a:r>
              <a:rPr lang="en-US" b="1" dirty="0"/>
              <a:t>Advantage:</a:t>
            </a:r>
            <a:endParaRPr lang="en-US" dirty="0"/>
          </a:p>
          <a:p>
            <a:pPr lvl="0"/>
            <a:r>
              <a:rPr lang="en-US" dirty="0"/>
              <a:t>DFS requires very less memory as it only needs to store a stack of the nodes on the path from root node to the current node.</a:t>
            </a:r>
          </a:p>
          <a:p>
            <a:pPr lvl="0"/>
            <a:r>
              <a:rPr lang="en-US" dirty="0"/>
              <a:t>It takes less time to reach to the goal node than BFS algorithm (if it traverses in the right path).</a:t>
            </a:r>
          </a:p>
          <a:p>
            <a:r>
              <a:rPr lang="en-US" b="1" dirty="0"/>
              <a:t>Disadvantage:</a:t>
            </a:r>
            <a:endParaRPr lang="en-US" dirty="0"/>
          </a:p>
          <a:p>
            <a:pPr lvl="0"/>
            <a:r>
              <a:rPr lang="en-US" dirty="0"/>
              <a:t>There is the possibility that many states keep re-occurring, and there is no guarantee of finding the solution.</a:t>
            </a:r>
          </a:p>
          <a:p>
            <a:pPr lvl="0"/>
            <a:r>
              <a:rPr lang="en-US" dirty="0"/>
              <a:t>DFS algorithm goes for deep down searching and sometime it may go to the infinite loop.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Depth-Limited Search Algorithm:</a:t>
            </a:r>
          </a:p>
        </p:txBody>
      </p:sp>
      <p:sp>
        <p:nvSpPr>
          <p:cNvPr id="3" name="Content Placeholder 2"/>
          <p:cNvSpPr>
            <a:spLocks noGrp="1"/>
          </p:cNvSpPr>
          <p:nvPr>
            <p:ph idx="1"/>
          </p:nvPr>
        </p:nvSpPr>
        <p:spPr>
          <a:xfrm>
            <a:off x="457200" y="1219200"/>
            <a:ext cx="8229600" cy="5334000"/>
          </a:xfrm>
        </p:spPr>
        <p:txBody>
          <a:bodyPr>
            <a:normAutofit fontScale="92500" lnSpcReduction="20000"/>
          </a:bodyPr>
          <a:lstStyle/>
          <a:p>
            <a:r>
              <a:rPr lang="en-US" dirty="0"/>
              <a:t>A depth-limited search algorithm is similar to depth-first search with a predetermined limit. </a:t>
            </a:r>
          </a:p>
          <a:p>
            <a:r>
              <a:rPr lang="en-US" dirty="0"/>
              <a:t>Depth-limited search can solve the drawback of the infinite path in the Depth-first search. </a:t>
            </a:r>
          </a:p>
          <a:p>
            <a:r>
              <a:rPr lang="en-US" dirty="0"/>
              <a:t>In this algorithm, the node at the depth limit will treat as it has no successor nodes further.</a:t>
            </a:r>
          </a:p>
          <a:p>
            <a:r>
              <a:rPr lang="en-US" dirty="0"/>
              <a:t>Depth-limited search can be terminated with two Conditions of failure:</a:t>
            </a:r>
          </a:p>
          <a:p>
            <a:pPr lvl="0"/>
            <a:r>
              <a:rPr lang="en-US" dirty="0"/>
              <a:t>Standard failure value: It indicates that problem does not have any solution.</a:t>
            </a:r>
          </a:p>
          <a:p>
            <a:pPr lvl="0"/>
            <a:r>
              <a:rPr lang="en-US" dirty="0"/>
              <a:t>Cutoff failure value: It defines no solution for the problem within a given depth limit.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0"/>
            <a:ext cx="9143999" cy="6857999"/>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Search Algorithm Terminologies:</a:t>
            </a:r>
            <a:br>
              <a:rPr lang="en-US" sz="2400" dirty="0"/>
            </a:br>
            <a:endParaRPr lang="en-US" dirty="0"/>
          </a:p>
        </p:txBody>
      </p:sp>
      <p:sp>
        <p:nvSpPr>
          <p:cNvPr id="3" name="Content Placeholder 2"/>
          <p:cNvSpPr>
            <a:spLocks noGrp="1"/>
          </p:cNvSpPr>
          <p:nvPr>
            <p:ph idx="1"/>
          </p:nvPr>
        </p:nvSpPr>
        <p:spPr>
          <a:xfrm>
            <a:off x="457200" y="609600"/>
            <a:ext cx="8229600" cy="6248400"/>
          </a:xfrm>
        </p:spPr>
        <p:txBody>
          <a:bodyPr>
            <a:normAutofit/>
          </a:bodyPr>
          <a:lstStyle/>
          <a:p>
            <a:pPr lvl="0"/>
            <a:r>
              <a:rPr lang="en-US" b="1" dirty="0"/>
              <a:t>Search:</a:t>
            </a:r>
            <a:r>
              <a:rPr lang="en-US" dirty="0"/>
              <a:t> Searching  is a step by step procedure to solve a search-problem in a given search space. </a:t>
            </a:r>
          </a:p>
          <a:p>
            <a:pPr lvl="0"/>
            <a:r>
              <a:rPr lang="en-US" dirty="0"/>
              <a:t>A search problem can have three main factors:</a:t>
            </a:r>
            <a:endParaRPr lang="en-US" sz="2800" dirty="0"/>
          </a:p>
          <a:p>
            <a:pPr lvl="1"/>
            <a:r>
              <a:rPr lang="en-US" b="1" dirty="0"/>
              <a:t>Search Space:</a:t>
            </a:r>
            <a:r>
              <a:rPr lang="en-US" dirty="0"/>
              <a:t> Search space represents a set of possible solutions, which a system may have.</a:t>
            </a:r>
            <a:endParaRPr lang="en-US" sz="2400" dirty="0"/>
          </a:p>
          <a:p>
            <a:pPr lvl="1"/>
            <a:r>
              <a:rPr lang="en-US" b="1" dirty="0"/>
              <a:t>Start State:</a:t>
            </a:r>
            <a:r>
              <a:rPr lang="en-US" dirty="0"/>
              <a:t> It is a state from where agent begins </a:t>
            </a:r>
            <a:r>
              <a:rPr lang="en-US" b="1" dirty="0"/>
              <a:t>the search</a:t>
            </a:r>
            <a:r>
              <a:rPr lang="en-US" dirty="0"/>
              <a:t>.</a:t>
            </a:r>
            <a:endParaRPr lang="en-US" sz="2400" dirty="0"/>
          </a:p>
          <a:p>
            <a:pPr lvl="1"/>
            <a:r>
              <a:rPr lang="en-US" b="1" dirty="0"/>
              <a:t>Goal test:</a:t>
            </a:r>
            <a:r>
              <a:rPr lang="en-US" dirty="0"/>
              <a:t> It is a function which observe the current state and returns whether the goal state is achieved or not.</a:t>
            </a:r>
            <a:endParaRPr lang="en-US" sz="2400"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Depth-Limited Search Algorithm:</a:t>
            </a:r>
          </a:p>
        </p:txBody>
      </p:sp>
      <p:sp>
        <p:nvSpPr>
          <p:cNvPr id="3" name="Content Placeholder 2"/>
          <p:cNvSpPr>
            <a:spLocks noGrp="1"/>
          </p:cNvSpPr>
          <p:nvPr>
            <p:ph idx="1"/>
          </p:nvPr>
        </p:nvSpPr>
        <p:spPr/>
        <p:txBody>
          <a:bodyPr/>
          <a:lstStyle/>
          <a:p>
            <a:r>
              <a:rPr lang="en-US" b="1" dirty="0"/>
              <a:t>Advantages:</a:t>
            </a:r>
            <a:endParaRPr lang="en-US" dirty="0"/>
          </a:p>
          <a:p>
            <a:r>
              <a:rPr lang="en-US" dirty="0"/>
              <a:t>Depth-limited search is Memory efficient.</a:t>
            </a:r>
          </a:p>
          <a:p>
            <a:r>
              <a:rPr lang="en-US" b="1" dirty="0"/>
              <a:t>Disadvantages:</a:t>
            </a:r>
            <a:endParaRPr lang="en-US" dirty="0"/>
          </a:p>
          <a:p>
            <a:pPr lvl="0"/>
            <a:r>
              <a:rPr lang="en-US" dirty="0"/>
              <a:t>Depth-limited search also has a disadvantage of incompleteness.</a:t>
            </a:r>
          </a:p>
          <a:p>
            <a:pPr lvl="0"/>
            <a:r>
              <a:rPr lang="en-US" dirty="0"/>
              <a:t>It may not be optimal if the problem has more than one solution.</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Uninformed Search Algorithm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8305799" cy="624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Depth-Limited Search Algorithm:</a:t>
            </a:r>
          </a:p>
        </p:txBody>
      </p:sp>
      <p:sp>
        <p:nvSpPr>
          <p:cNvPr id="3" name="Content Placeholder 2"/>
          <p:cNvSpPr>
            <a:spLocks noGrp="1"/>
          </p:cNvSpPr>
          <p:nvPr>
            <p:ph idx="1"/>
          </p:nvPr>
        </p:nvSpPr>
        <p:spPr/>
        <p:txBody>
          <a:bodyPr>
            <a:normAutofit fontScale="92500"/>
          </a:bodyPr>
          <a:lstStyle/>
          <a:p>
            <a:r>
              <a:rPr lang="en-US" b="1" dirty="0"/>
              <a:t>Completeness:</a:t>
            </a:r>
            <a:r>
              <a:rPr lang="en-US" dirty="0"/>
              <a:t> DLS search algorithm is complete if the solution is above the depth-limit.</a:t>
            </a:r>
          </a:p>
          <a:p>
            <a:r>
              <a:rPr lang="en-US" b="1" dirty="0"/>
              <a:t>Time Complexity:</a:t>
            </a:r>
            <a:r>
              <a:rPr lang="en-US" dirty="0"/>
              <a:t> Time complexity of DLS algorithm is </a:t>
            </a:r>
            <a:r>
              <a:rPr lang="en-US" b="1" dirty="0"/>
              <a:t>O(</a:t>
            </a:r>
            <a:r>
              <a:rPr lang="en-US" b="1" dirty="0" err="1"/>
              <a:t>b</a:t>
            </a:r>
            <a:r>
              <a:rPr lang="en-US" b="1" baseline="30000" dirty="0" err="1"/>
              <a:t>ℓ</a:t>
            </a:r>
            <a:r>
              <a:rPr lang="en-US" b="1" dirty="0"/>
              <a:t>)</a:t>
            </a:r>
            <a:r>
              <a:rPr lang="en-US" dirty="0"/>
              <a:t>.</a:t>
            </a:r>
          </a:p>
          <a:p>
            <a:r>
              <a:rPr lang="en-US" b="1" dirty="0"/>
              <a:t>Space Complexity:</a:t>
            </a:r>
            <a:r>
              <a:rPr lang="en-US" dirty="0"/>
              <a:t> Space complexity of DLS algorithm is O</a:t>
            </a:r>
            <a:r>
              <a:rPr lang="en-US" b="1" dirty="0"/>
              <a:t>(</a:t>
            </a:r>
            <a:r>
              <a:rPr lang="en-US" b="1" dirty="0" err="1"/>
              <a:t>b×ℓ</a:t>
            </a:r>
            <a:r>
              <a:rPr lang="en-US" b="1" dirty="0"/>
              <a:t>)</a:t>
            </a:r>
            <a:r>
              <a:rPr lang="en-US" dirty="0"/>
              <a:t>.</a:t>
            </a:r>
          </a:p>
          <a:p>
            <a:r>
              <a:rPr lang="en-US" b="1" dirty="0"/>
              <a:t>Optimal:</a:t>
            </a:r>
            <a:r>
              <a:rPr lang="en-US" dirty="0"/>
              <a:t> Depth-limited search can be viewed as a special case of DFS, and it is also not optimal even if ℓ&gt;d.</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Uniform-cost Search Algorithm:</a:t>
            </a:r>
            <a:br>
              <a:rPr lang="en-US" dirty="0"/>
            </a:br>
            <a:endParaRPr lang="en-US" dirty="0"/>
          </a:p>
        </p:txBody>
      </p:sp>
      <p:sp>
        <p:nvSpPr>
          <p:cNvPr id="3" name="Content Placeholder 2"/>
          <p:cNvSpPr>
            <a:spLocks noGrp="1"/>
          </p:cNvSpPr>
          <p:nvPr>
            <p:ph idx="1"/>
          </p:nvPr>
        </p:nvSpPr>
        <p:spPr>
          <a:xfrm>
            <a:off x="304800" y="914400"/>
            <a:ext cx="8382000" cy="5715000"/>
          </a:xfrm>
        </p:spPr>
        <p:txBody>
          <a:bodyPr>
            <a:normAutofit fontScale="77500" lnSpcReduction="20000"/>
          </a:bodyPr>
          <a:lstStyle/>
          <a:p>
            <a:r>
              <a:rPr lang="en-US" dirty="0"/>
              <a:t>Uniform-cost search is a searching algorithm used for traversing a weighted tree or graph. </a:t>
            </a:r>
          </a:p>
          <a:p>
            <a:r>
              <a:rPr lang="en-US" dirty="0"/>
              <a:t>This algorithm comes into play when a different cost is available for each edge. </a:t>
            </a:r>
          </a:p>
          <a:p>
            <a:r>
              <a:rPr lang="en-US" dirty="0"/>
              <a:t>The primary goal of the uniform-cost search is to find a path to the goal node which has the lowest cumulative cost. </a:t>
            </a:r>
          </a:p>
          <a:p>
            <a:r>
              <a:rPr lang="en-US" dirty="0"/>
              <a:t>Uniform-cost search expands nodes according to their path costs from the root node. </a:t>
            </a:r>
          </a:p>
          <a:p>
            <a:r>
              <a:rPr lang="en-US" dirty="0"/>
              <a:t>It can be used to solve any graph/tree where the optimal cost is in demand. </a:t>
            </a:r>
          </a:p>
          <a:p>
            <a:r>
              <a:rPr lang="en-US" dirty="0"/>
              <a:t>A uniform-cost search algorithm is implemented by the priority queue. </a:t>
            </a:r>
          </a:p>
          <a:p>
            <a:r>
              <a:rPr lang="en-US" dirty="0"/>
              <a:t>It gives maximum priority to the lowest cumulative cost. </a:t>
            </a:r>
          </a:p>
          <a:p>
            <a:r>
              <a:rPr lang="en-US" dirty="0"/>
              <a:t>uniform cost search is equivalent to BFS algorithm if the path cost of all edges is the same.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Uniform-cost Search Algorithm:</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b="1" dirty="0"/>
              <a:t>Advantages:</a:t>
            </a:r>
            <a:endParaRPr lang="en-US" dirty="0"/>
          </a:p>
          <a:p>
            <a:pPr lvl="0"/>
            <a:r>
              <a:rPr lang="en-US" dirty="0"/>
              <a:t>Uniform cost search is optimal because at every state the path with the least cost is chosen.</a:t>
            </a:r>
          </a:p>
          <a:p>
            <a:r>
              <a:rPr lang="en-US" b="1" dirty="0"/>
              <a:t>Disadvantages:</a:t>
            </a:r>
            <a:endParaRPr lang="en-US" dirty="0"/>
          </a:p>
          <a:p>
            <a:pPr lvl="0"/>
            <a:r>
              <a:rPr lang="en-US" dirty="0"/>
              <a:t>It does not care about the number of steps involve in searching and only concerned about path cost. Due to which this algorithm may be stuck in an infinite loop.</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informed Search Algorithm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8229599" cy="5791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705600"/>
          </a:xfrm>
        </p:spPr>
        <p:txBody>
          <a:bodyPr>
            <a:normAutofit fontScale="85000" lnSpcReduction="20000"/>
          </a:bodyPr>
          <a:lstStyle/>
          <a:p>
            <a:r>
              <a:rPr lang="en-US" b="1" dirty="0"/>
              <a:t>Completeness:</a:t>
            </a:r>
            <a:endParaRPr lang="en-US" dirty="0"/>
          </a:p>
          <a:p>
            <a:r>
              <a:rPr lang="en-US" dirty="0"/>
              <a:t>Uniform-cost search is complete, such as if there is a solution, UCS will find it.</a:t>
            </a:r>
          </a:p>
          <a:p>
            <a:r>
              <a:rPr lang="en-US" b="1" dirty="0"/>
              <a:t>Time Complexity:</a:t>
            </a:r>
            <a:endParaRPr lang="en-US" dirty="0"/>
          </a:p>
          <a:p>
            <a:r>
              <a:rPr lang="en-US" dirty="0"/>
              <a:t>Let C* </a:t>
            </a:r>
            <a:r>
              <a:rPr lang="en-US" b="1" dirty="0"/>
              <a:t>is Cost of the optimal solution</a:t>
            </a:r>
            <a:r>
              <a:rPr lang="en-US" dirty="0"/>
              <a:t>, and </a:t>
            </a:r>
            <a:r>
              <a:rPr lang="en-US" b="1" dirty="0"/>
              <a:t>ε</a:t>
            </a:r>
            <a:r>
              <a:rPr lang="en-US" dirty="0"/>
              <a:t> is each step to get closer to the goal node. Then the number of steps is = C*/ε+1. Here we have taken +1, as we start from state 0 and end to C*/ε.</a:t>
            </a:r>
          </a:p>
          <a:p>
            <a:r>
              <a:rPr lang="en-US" dirty="0"/>
              <a:t>Hence, the worst-case time complexity of Uniform-cost search </a:t>
            </a:r>
            <a:r>
              <a:rPr lang="en-US" dirty="0" err="1"/>
              <a:t>is</a:t>
            </a:r>
            <a:r>
              <a:rPr lang="en-US" b="1" dirty="0" err="1"/>
              <a:t>O</a:t>
            </a:r>
            <a:r>
              <a:rPr lang="en-US" b="1" dirty="0"/>
              <a:t>(b</a:t>
            </a:r>
            <a:r>
              <a:rPr lang="en-US" b="1" baseline="30000" dirty="0"/>
              <a:t>1 + [C*/ε]</a:t>
            </a:r>
            <a:r>
              <a:rPr lang="en-US" b="1" dirty="0"/>
              <a:t>)/</a:t>
            </a:r>
            <a:r>
              <a:rPr lang="en-US" dirty="0"/>
              <a:t>.</a:t>
            </a:r>
          </a:p>
          <a:p>
            <a:r>
              <a:rPr lang="en-US" b="1" dirty="0"/>
              <a:t>Space Complexity:</a:t>
            </a:r>
            <a:endParaRPr lang="en-US" dirty="0"/>
          </a:p>
          <a:p>
            <a:r>
              <a:rPr lang="en-US" dirty="0"/>
              <a:t>The same logic is for space complexity so, the worst-case space complexity of Uniform-cost search is </a:t>
            </a:r>
            <a:r>
              <a:rPr lang="en-US" b="1" dirty="0"/>
              <a:t>O(b</a:t>
            </a:r>
            <a:r>
              <a:rPr lang="en-US" b="1" baseline="30000" dirty="0"/>
              <a:t>1 + [C*/ε]</a:t>
            </a:r>
            <a:r>
              <a:rPr lang="en-US" b="1" dirty="0"/>
              <a:t>)</a:t>
            </a:r>
            <a:r>
              <a:rPr lang="en-US" dirty="0"/>
              <a:t>.</a:t>
            </a:r>
          </a:p>
          <a:p>
            <a:r>
              <a:rPr lang="en-US" b="1" dirty="0"/>
              <a:t>Optimal:</a:t>
            </a:r>
            <a:endParaRPr lang="en-US" dirty="0"/>
          </a:p>
          <a:p>
            <a:r>
              <a:rPr lang="en-US" dirty="0"/>
              <a:t>Uniform-cost search is always optimal as it only selects a path with the lowest path cost.</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Iterative deepening depth-first Search:</a:t>
            </a:r>
            <a:br>
              <a:rPr lang="en-US" dirty="0"/>
            </a:br>
            <a:endParaRPr lang="en-US" dirty="0"/>
          </a:p>
        </p:txBody>
      </p:sp>
      <p:sp>
        <p:nvSpPr>
          <p:cNvPr id="3" name="Content Placeholder 2"/>
          <p:cNvSpPr>
            <a:spLocks noGrp="1"/>
          </p:cNvSpPr>
          <p:nvPr>
            <p:ph idx="1"/>
          </p:nvPr>
        </p:nvSpPr>
        <p:spPr>
          <a:xfrm>
            <a:off x="457200" y="1066800"/>
            <a:ext cx="8229600" cy="5486400"/>
          </a:xfrm>
        </p:spPr>
        <p:txBody>
          <a:bodyPr>
            <a:normAutofit fontScale="85000" lnSpcReduction="10000"/>
          </a:bodyPr>
          <a:lstStyle/>
          <a:p>
            <a:r>
              <a:rPr lang="en-US" dirty="0"/>
              <a:t>The iterative deepening algorithm is a combination of DFS and BFS algorithms. This search algorithm finds out the best depth limit and does it by gradually increasing the limit until a goal is found.</a:t>
            </a:r>
          </a:p>
          <a:p>
            <a:r>
              <a:rPr lang="en-US" dirty="0"/>
              <a:t>This algorithm performs depth-first search up to a certain "depth limit", and it keeps increasing the depth limit after each iteration until the goal node is found.</a:t>
            </a:r>
          </a:p>
          <a:p>
            <a:r>
              <a:rPr lang="en-US" dirty="0"/>
              <a:t>This Search algorithm combines the benefits of Breadth-first search's fast search and depth-first search's memory efficiency.</a:t>
            </a:r>
          </a:p>
          <a:p>
            <a:r>
              <a:rPr lang="en-US" dirty="0"/>
              <a:t>The iterative search algorithm is useful uninformed search when search space is large, and depth of goal node is unknown.</a:t>
            </a:r>
          </a:p>
          <a:p>
            <a:endParaRPr lang="en-US" dirty="0"/>
          </a:p>
          <a:p>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Iterative deepening depth-first Search</a:t>
            </a:r>
          </a:p>
        </p:txBody>
      </p:sp>
      <p:sp>
        <p:nvSpPr>
          <p:cNvPr id="3" name="Content Placeholder 2"/>
          <p:cNvSpPr>
            <a:spLocks noGrp="1"/>
          </p:cNvSpPr>
          <p:nvPr>
            <p:ph idx="1"/>
          </p:nvPr>
        </p:nvSpPr>
        <p:spPr/>
        <p:txBody>
          <a:bodyPr/>
          <a:lstStyle/>
          <a:p>
            <a:r>
              <a:rPr lang="en-US" b="1" dirty="0"/>
              <a:t>Advantages:</a:t>
            </a:r>
            <a:endParaRPr lang="en-US" dirty="0"/>
          </a:p>
          <a:p>
            <a:pPr lvl="0"/>
            <a:r>
              <a:rPr lang="en-US" dirty="0"/>
              <a:t>It  combines the benefits of BFS and DFS search algorithm in terms of fast search and memory efficiency.</a:t>
            </a:r>
          </a:p>
          <a:p>
            <a:r>
              <a:rPr lang="en-US" b="1" dirty="0"/>
              <a:t>Disadvantages:</a:t>
            </a:r>
            <a:endParaRPr lang="en-US" dirty="0"/>
          </a:p>
          <a:p>
            <a:pPr lvl="0"/>
            <a:r>
              <a:rPr lang="en-US" dirty="0"/>
              <a:t>The main drawback of IDDFS is that it repeats all the work of the previous phase.</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Un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1"/>
            <a:ext cx="8305800" cy="4343399"/>
          </a:xfrm>
          <a:prstGeom prst="rect">
            <a:avLst/>
          </a:prstGeom>
          <a:noFill/>
          <a:ln>
            <a:noFill/>
          </a:ln>
        </p:spPr>
      </p:pic>
      <p:sp>
        <p:nvSpPr>
          <p:cNvPr id="5" name="TextBox 4"/>
          <p:cNvSpPr txBox="1"/>
          <p:nvPr/>
        </p:nvSpPr>
        <p:spPr>
          <a:xfrm>
            <a:off x="838200" y="4724400"/>
            <a:ext cx="7162800" cy="2246769"/>
          </a:xfrm>
          <a:prstGeom prst="rect">
            <a:avLst/>
          </a:prstGeom>
          <a:noFill/>
        </p:spPr>
        <p:txBody>
          <a:bodyPr wrap="square" rtlCol="0">
            <a:spAutoFit/>
          </a:bodyPr>
          <a:lstStyle/>
          <a:p>
            <a:r>
              <a:rPr lang="en-US" sz="2000" dirty="0">
                <a:latin typeface="Arial Black" pitchFamily="34" charset="0"/>
              </a:rPr>
              <a:t>1'st Iteration-----&gt; A</a:t>
            </a:r>
            <a:br>
              <a:rPr lang="en-US" sz="2000" dirty="0">
                <a:latin typeface="Arial Black" pitchFamily="34" charset="0"/>
              </a:rPr>
            </a:br>
            <a:r>
              <a:rPr lang="en-US" sz="2000" dirty="0">
                <a:latin typeface="Arial Black" pitchFamily="34" charset="0"/>
              </a:rPr>
              <a:t>2'nd Iteration----&gt; A, B, C</a:t>
            </a:r>
            <a:br>
              <a:rPr lang="en-US" sz="2000" dirty="0">
                <a:latin typeface="Arial Black" pitchFamily="34" charset="0"/>
              </a:rPr>
            </a:br>
            <a:r>
              <a:rPr lang="en-US" sz="2000" dirty="0">
                <a:latin typeface="Arial Black" pitchFamily="34" charset="0"/>
              </a:rPr>
              <a:t>3'rd Iteration------&gt;A, B, D, E, C, F, G</a:t>
            </a:r>
            <a:br>
              <a:rPr lang="en-US" sz="2000" dirty="0">
                <a:latin typeface="Arial Black" pitchFamily="34" charset="0"/>
              </a:rPr>
            </a:br>
            <a:r>
              <a:rPr lang="en-US" sz="2000" dirty="0">
                <a:latin typeface="Arial Black" pitchFamily="34" charset="0"/>
              </a:rPr>
              <a:t>4'th Iteration------&gt;A, B, D, H, I, E, C, F, K, G</a:t>
            </a:r>
            <a:br>
              <a:rPr lang="en-US" sz="2000" dirty="0">
                <a:latin typeface="Arial Black" pitchFamily="34" charset="0"/>
              </a:rPr>
            </a:br>
            <a:r>
              <a:rPr lang="en-US" sz="2000" dirty="0">
                <a:latin typeface="Arial Black" pitchFamily="34" charset="0"/>
              </a:rPr>
              <a:t>In the fourth iteration, the algorithm will find the goal node.</a:t>
            </a:r>
          </a:p>
          <a:p>
            <a:endParaRPr lang="en-US" sz="2000" dirty="0">
              <a:latin typeface="Arial Black"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Search Algorithm Terminologies</a:t>
            </a:r>
          </a:p>
        </p:txBody>
      </p:sp>
      <p:sp>
        <p:nvSpPr>
          <p:cNvPr id="3" name="Content Placeholder 2"/>
          <p:cNvSpPr>
            <a:spLocks noGrp="1"/>
          </p:cNvSpPr>
          <p:nvPr>
            <p:ph idx="1"/>
          </p:nvPr>
        </p:nvSpPr>
        <p:spPr>
          <a:xfrm>
            <a:off x="457200" y="1295400"/>
            <a:ext cx="8229600" cy="4830763"/>
          </a:xfrm>
        </p:spPr>
        <p:txBody>
          <a:bodyPr>
            <a:normAutofit fontScale="85000" lnSpcReduction="20000"/>
          </a:bodyPr>
          <a:lstStyle/>
          <a:p>
            <a:pPr lvl="0"/>
            <a:r>
              <a:rPr lang="en-US" b="1" dirty="0"/>
              <a:t>Search tree:</a:t>
            </a:r>
            <a:r>
              <a:rPr lang="en-US" dirty="0"/>
              <a:t> A tree representation of search problem is called Search tree. The root of the search tree is the root node which is corresponding to the initial state.</a:t>
            </a:r>
            <a:endParaRPr lang="en-US" sz="2800" dirty="0"/>
          </a:p>
          <a:p>
            <a:pPr lvl="0"/>
            <a:r>
              <a:rPr lang="en-US" b="1" dirty="0"/>
              <a:t>Actions:</a:t>
            </a:r>
            <a:r>
              <a:rPr lang="en-US" dirty="0"/>
              <a:t> It gives the description of all the available actions to the agent.</a:t>
            </a:r>
            <a:endParaRPr lang="en-US" sz="2800" dirty="0"/>
          </a:p>
          <a:p>
            <a:pPr lvl="0"/>
            <a:r>
              <a:rPr lang="en-US" b="1" dirty="0"/>
              <a:t>Transition model:</a:t>
            </a:r>
            <a:r>
              <a:rPr lang="en-US" dirty="0"/>
              <a:t> A description of what each action do, can be represented as a transition model.</a:t>
            </a:r>
            <a:endParaRPr lang="en-US" sz="2800" dirty="0"/>
          </a:p>
          <a:p>
            <a:pPr lvl="0"/>
            <a:r>
              <a:rPr lang="en-US" b="1" dirty="0"/>
              <a:t>Path Cost:</a:t>
            </a:r>
            <a:r>
              <a:rPr lang="en-US" dirty="0"/>
              <a:t> It is a function which assigns a numeric cost to each path.</a:t>
            </a:r>
            <a:endParaRPr lang="en-US" sz="2800" dirty="0"/>
          </a:p>
          <a:p>
            <a:r>
              <a:rPr lang="en-US" b="1" dirty="0"/>
              <a:t>Solution:</a:t>
            </a:r>
            <a:r>
              <a:rPr lang="en-US" dirty="0"/>
              <a:t> It is an action sequence which leads from the start node to the goal </a:t>
            </a:r>
          </a:p>
          <a:p>
            <a:pPr lvl="0"/>
            <a:r>
              <a:rPr lang="en-US" b="1" dirty="0"/>
              <a:t>Optimal Solution:</a:t>
            </a:r>
            <a:r>
              <a:rPr lang="en-US" dirty="0"/>
              <a:t> If a solution has the lowest cost among all solutions.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228600" y="228600"/>
            <a:ext cx="8915400" cy="66294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Iterative deepening depth-first Search</a:t>
            </a:r>
          </a:p>
        </p:txBody>
      </p:sp>
      <p:sp>
        <p:nvSpPr>
          <p:cNvPr id="3" name="Content Placeholder 2"/>
          <p:cNvSpPr>
            <a:spLocks noGrp="1"/>
          </p:cNvSpPr>
          <p:nvPr>
            <p:ph idx="1"/>
          </p:nvPr>
        </p:nvSpPr>
        <p:spPr/>
        <p:txBody>
          <a:bodyPr>
            <a:normAutofit fontScale="85000" lnSpcReduction="20000"/>
          </a:bodyPr>
          <a:lstStyle/>
          <a:p>
            <a:r>
              <a:rPr lang="en-US" b="1" dirty="0"/>
              <a:t>Completeness:</a:t>
            </a:r>
            <a:endParaRPr lang="en-US" dirty="0"/>
          </a:p>
          <a:p>
            <a:r>
              <a:rPr lang="en-US" dirty="0"/>
              <a:t>This algorithm is complete </a:t>
            </a:r>
            <a:r>
              <a:rPr lang="en-US"/>
              <a:t>is if the </a:t>
            </a:r>
            <a:r>
              <a:rPr lang="en-US" dirty="0"/>
              <a:t>branching factor is finite.</a:t>
            </a:r>
          </a:p>
          <a:p>
            <a:r>
              <a:rPr lang="en-US" b="1" dirty="0"/>
              <a:t>Time Complexity:</a:t>
            </a:r>
            <a:endParaRPr lang="en-US" dirty="0"/>
          </a:p>
          <a:p>
            <a:r>
              <a:rPr lang="en-US" dirty="0"/>
              <a:t>Let's suppose b is the branching factor and depth is d then the worst-case time complexity is </a:t>
            </a:r>
            <a:r>
              <a:rPr lang="en-US" b="1" dirty="0"/>
              <a:t>O(</a:t>
            </a:r>
            <a:r>
              <a:rPr lang="en-US" b="1" dirty="0" err="1"/>
              <a:t>b</a:t>
            </a:r>
            <a:r>
              <a:rPr lang="en-US" b="1" baseline="30000" dirty="0" err="1"/>
              <a:t>d</a:t>
            </a:r>
            <a:r>
              <a:rPr lang="en-US" b="1" dirty="0"/>
              <a:t>)</a:t>
            </a:r>
            <a:r>
              <a:rPr lang="en-US" dirty="0"/>
              <a:t>.</a:t>
            </a:r>
          </a:p>
          <a:p>
            <a:r>
              <a:rPr lang="en-US" b="1" dirty="0"/>
              <a:t>Space Complexity:</a:t>
            </a:r>
            <a:endParaRPr lang="en-US" dirty="0"/>
          </a:p>
          <a:p>
            <a:r>
              <a:rPr lang="en-US" dirty="0"/>
              <a:t>The space complexity of IDDFS will be </a:t>
            </a:r>
            <a:r>
              <a:rPr lang="en-US" b="1" dirty="0"/>
              <a:t>O(</a:t>
            </a:r>
            <a:r>
              <a:rPr lang="en-US" b="1" dirty="0" err="1"/>
              <a:t>bd</a:t>
            </a:r>
            <a:r>
              <a:rPr lang="en-US" b="1" dirty="0"/>
              <a:t>)</a:t>
            </a:r>
            <a:r>
              <a:rPr lang="en-US" dirty="0"/>
              <a:t>.</a:t>
            </a:r>
          </a:p>
          <a:p>
            <a:r>
              <a:rPr lang="en-US" b="1" dirty="0"/>
              <a:t>Optimal:</a:t>
            </a:r>
            <a:endParaRPr lang="en-US" dirty="0"/>
          </a:p>
          <a:p>
            <a:r>
              <a:rPr lang="en-US" dirty="0"/>
              <a:t>IDDFS algorithm is optimal if path cost is a non- decreasing function of the depth of the node.</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br>
              <a:rPr lang="en-US" dirty="0"/>
            </a:br>
            <a:r>
              <a:rPr lang="en-US" dirty="0"/>
              <a:t>Bidirectional Search Algorithm:</a:t>
            </a:r>
            <a:br>
              <a:rPr lang="en-US" dirty="0"/>
            </a:b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20000"/>
          </a:bodyPr>
          <a:lstStyle/>
          <a:p>
            <a:r>
              <a:rPr lang="en-US" b="1" dirty="0"/>
              <a:t>Bidirectional search algorithm runs two simultaneous searches, one from initial state called as forward-search and other from goal node called as backward-search, to find the goal node. </a:t>
            </a:r>
          </a:p>
          <a:p>
            <a:r>
              <a:rPr lang="en-US" b="1" dirty="0"/>
              <a:t>Bidirectional search replaces one single search graph with two small </a:t>
            </a:r>
            <a:r>
              <a:rPr lang="en-US" b="1" dirty="0" err="1"/>
              <a:t>subgraphs</a:t>
            </a:r>
            <a:r>
              <a:rPr lang="en-US" b="1" dirty="0"/>
              <a:t> in which one starts the search from an initial vertex and other starts from goal vertex. </a:t>
            </a:r>
          </a:p>
          <a:p>
            <a:r>
              <a:rPr lang="en-US" b="1" dirty="0"/>
              <a:t>The search stops when these two graphs intersect each other.</a:t>
            </a:r>
            <a:endParaRPr lang="en-US" dirty="0"/>
          </a:p>
          <a:p>
            <a:r>
              <a:rPr lang="en-US" b="1" dirty="0"/>
              <a:t>Bidirectional search can use search techniques such as BFS, DFS, DLS, etc.</a:t>
            </a:r>
            <a:endParaRPr lang="en-US"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Search Algorithm</a:t>
            </a:r>
          </a:p>
        </p:txBody>
      </p:sp>
      <p:sp>
        <p:nvSpPr>
          <p:cNvPr id="3" name="Content Placeholder 2"/>
          <p:cNvSpPr>
            <a:spLocks noGrp="1"/>
          </p:cNvSpPr>
          <p:nvPr>
            <p:ph idx="1"/>
          </p:nvPr>
        </p:nvSpPr>
        <p:spPr/>
        <p:txBody>
          <a:bodyPr/>
          <a:lstStyle/>
          <a:p>
            <a:r>
              <a:rPr lang="en-US" b="1" dirty="0"/>
              <a:t>Advantages:</a:t>
            </a:r>
            <a:endParaRPr lang="en-US" dirty="0"/>
          </a:p>
          <a:p>
            <a:pPr lvl="0"/>
            <a:r>
              <a:rPr lang="en-US" dirty="0"/>
              <a:t>Bidirectional search is fast.</a:t>
            </a:r>
          </a:p>
          <a:p>
            <a:pPr lvl="0"/>
            <a:r>
              <a:rPr lang="en-US" dirty="0"/>
              <a:t>Bidirectional search requires less memory</a:t>
            </a:r>
          </a:p>
          <a:p>
            <a:r>
              <a:rPr lang="en-US" b="1" dirty="0"/>
              <a:t>Disadvantages:</a:t>
            </a:r>
            <a:endParaRPr lang="en-US" dirty="0"/>
          </a:p>
          <a:p>
            <a:pPr lvl="0"/>
            <a:r>
              <a:rPr lang="en-US" dirty="0"/>
              <a:t>Implementation of the bidirectional search tree is difficult.</a:t>
            </a:r>
          </a:p>
          <a:p>
            <a:pPr lvl="0"/>
            <a:r>
              <a:rPr lang="en-US" b="1" dirty="0"/>
              <a:t>In bidirectional search, one should know the goal state in advance.</a:t>
            </a:r>
            <a:endParaRPr lang="en-US" dirty="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informed Search Algorithm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04801"/>
            <a:ext cx="7848599" cy="4876800"/>
          </a:xfrm>
          <a:prstGeom prst="rect">
            <a:avLst/>
          </a:prstGeom>
          <a:noFill/>
          <a:ln>
            <a:noFill/>
          </a:ln>
        </p:spPr>
      </p:pic>
      <p:sp>
        <p:nvSpPr>
          <p:cNvPr id="5" name="TextBox 4"/>
          <p:cNvSpPr txBox="1"/>
          <p:nvPr/>
        </p:nvSpPr>
        <p:spPr>
          <a:xfrm>
            <a:off x="609600" y="5105400"/>
            <a:ext cx="7772400" cy="1477328"/>
          </a:xfrm>
          <a:prstGeom prst="rect">
            <a:avLst/>
          </a:prstGeom>
          <a:noFill/>
        </p:spPr>
        <p:txBody>
          <a:bodyPr wrap="square" rtlCol="0">
            <a:spAutoFit/>
          </a:bodyPr>
          <a:lstStyle/>
          <a:p>
            <a:r>
              <a:rPr lang="en-US" dirty="0"/>
              <a:t>This algorithm divides one graph/tree into two sub-graphs. It starts traversing from node 1 in the forward direction and starts from goal node 16 in the backward direction.</a:t>
            </a:r>
          </a:p>
          <a:p>
            <a:r>
              <a:rPr lang="en-US" dirty="0"/>
              <a:t>The algorithm terminates at node 9 where two searches meet.</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Search Algorithm</a:t>
            </a:r>
          </a:p>
        </p:txBody>
      </p:sp>
      <p:sp>
        <p:nvSpPr>
          <p:cNvPr id="3" name="Content Placeholder 2"/>
          <p:cNvSpPr>
            <a:spLocks noGrp="1"/>
          </p:cNvSpPr>
          <p:nvPr>
            <p:ph idx="1"/>
          </p:nvPr>
        </p:nvSpPr>
        <p:spPr/>
        <p:txBody>
          <a:bodyPr/>
          <a:lstStyle/>
          <a:p>
            <a:r>
              <a:rPr lang="en-US" b="1" dirty="0"/>
              <a:t>Completeness:</a:t>
            </a:r>
            <a:r>
              <a:rPr lang="en-US" dirty="0"/>
              <a:t> Bidirectional Search is complete if we use BFS in both searches.</a:t>
            </a:r>
          </a:p>
          <a:p>
            <a:r>
              <a:rPr lang="en-US" b="1" dirty="0"/>
              <a:t>Time Complexity:</a:t>
            </a:r>
            <a:r>
              <a:rPr lang="en-US" dirty="0"/>
              <a:t> Time complexity of bidirectional search using BFS is </a:t>
            </a:r>
            <a:r>
              <a:rPr lang="en-US" b="1" dirty="0"/>
              <a:t>O(</a:t>
            </a:r>
            <a:r>
              <a:rPr lang="en-US" b="1" dirty="0" err="1"/>
              <a:t>b</a:t>
            </a:r>
            <a:r>
              <a:rPr lang="en-US" b="1" baseline="30000" dirty="0" err="1"/>
              <a:t>d</a:t>
            </a:r>
            <a:r>
              <a:rPr lang="en-US" b="1" dirty="0"/>
              <a:t>)</a:t>
            </a:r>
            <a:r>
              <a:rPr lang="en-US" dirty="0"/>
              <a:t>.</a:t>
            </a:r>
          </a:p>
          <a:p>
            <a:r>
              <a:rPr lang="en-US" b="1" dirty="0"/>
              <a:t>Space Complexity:</a:t>
            </a:r>
            <a:r>
              <a:rPr lang="en-US" dirty="0"/>
              <a:t> Space complexity of bidirectional search is </a:t>
            </a:r>
            <a:r>
              <a:rPr lang="en-US" b="1" dirty="0"/>
              <a:t>O(</a:t>
            </a:r>
            <a:r>
              <a:rPr lang="en-US" b="1" dirty="0" err="1"/>
              <a:t>b</a:t>
            </a:r>
            <a:r>
              <a:rPr lang="en-US" b="1" baseline="30000" dirty="0" err="1"/>
              <a:t>d</a:t>
            </a:r>
            <a:r>
              <a:rPr lang="en-US" b="1" dirty="0"/>
              <a:t>)</a:t>
            </a:r>
            <a:r>
              <a:rPr lang="en-US" dirty="0"/>
              <a:t>.</a:t>
            </a:r>
          </a:p>
          <a:p>
            <a:r>
              <a:rPr lang="en-US" b="1" dirty="0"/>
              <a:t>Optimal:</a:t>
            </a:r>
            <a:r>
              <a:rPr lang="en-US" dirty="0"/>
              <a:t> Bidirectional search is Optimal.</a:t>
            </a:r>
            <a:endParaRPr lang="en-US"/>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Informed Search Algorithms</a:t>
            </a:r>
            <a:br>
              <a:rPr lang="en-US" b="1" dirty="0"/>
            </a:br>
            <a:endParaRPr lang="en-US" b="1" dirty="0"/>
          </a:p>
        </p:txBody>
      </p:sp>
      <p:sp>
        <p:nvSpPr>
          <p:cNvPr id="3" name="Content Placeholder 2"/>
          <p:cNvSpPr>
            <a:spLocks noGrp="1"/>
          </p:cNvSpPr>
          <p:nvPr>
            <p:ph idx="1"/>
          </p:nvPr>
        </p:nvSpPr>
        <p:spPr>
          <a:xfrm>
            <a:off x="152400" y="914400"/>
            <a:ext cx="8534400" cy="5943600"/>
          </a:xfrm>
        </p:spPr>
        <p:txBody>
          <a:bodyPr>
            <a:normAutofit fontScale="92500" lnSpcReduction="20000"/>
          </a:bodyPr>
          <a:lstStyle/>
          <a:p>
            <a:r>
              <a:rPr lang="en-US" dirty="0"/>
              <a:t>informed search algorithm contains an array of knowledge such as how far we are from the goal, path cost, how to reach to goal node.</a:t>
            </a:r>
          </a:p>
          <a:p>
            <a:r>
              <a:rPr lang="en-US" dirty="0"/>
              <a:t>This knowledge help agents to explore less to the search space and find more efficiently the goal node.</a:t>
            </a:r>
          </a:p>
          <a:p>
            <a:r>
              <a:rPr lang="en-US" dirty="0"/>
              <a:t>Informed search algorithm uses the idea of heuristic function. </a:t>
            </a:r>
          </a:p>
          <a:p>
            <a:r>
              <a:rPr lang="en-US" dirty="0"/>
              <a:t>Heuristic function :It takes the current state of the agent as its input and produces the estimation of how close agent is from the goal. </a:t>
            </a:r>
          </a:p>
          <a:p>
            <a:r>
              <a:rPr lang="en-US" dirty="0"/>
              <a:t>The heuristic method, however, might not always give the best solution, but it guaranteed to find a good solution in reasonable time.</a:t>
            </a:r>
          </a:p>
          <a:p>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Informed Search Algorithms</a:t>
            </a:r>
            <a:br>
              <a:rPr lang="en-US" dirty="0"/>
            </a:br>
            <a:endParaRPr lang="en-US" dirty="0"/>
          </a:p>
        </p:txBody>
      </p:sp>
      <p:sp>
        <p:nvSpPr>
          <p:cNvPr id="3" name="Content Placeholder 2"/>
          <p:cNvSpPr>
            <a:spLocks noGrp="1"/>
          </p:cNvSpPr>
          <p:nvPr>
            <p:ph idx="1"/>
          </p:nvPr>
        </p:nvSpPr>
        <p:spPr/>
        <p:txBody>
          <a:bodyPr/>
          <a:lstStyle/>
          <a:p>
            <a:r>
              <a:rPr lang="en-US" b="1" dirty="0"/>
              <a:t>Admissibility of the heuristic function is given as:</a:t>
            </a:r>
            <a:endParaRPr lang="en-US" dirty="0"/>
          </a:p>
          <a:p>
            <a:pPr lvl="0"/>
            <a:r>
              <a:rPr lang="en-US" dirty="0"/>
              <a:t>h(n) &lt;= h*(n)  </a:t>
            </a:r>
          </a:p>
          <a:p>
            <a:r>
              <a:rPr lang="en-US" b="1" dirty="0"/>
              <a:t>Here h(n) is heuristic cost, and h*(n) is the estimated cost. </a:t>
            </a:r>
          </a:p>
          <a:p>
            <a:r>
              <a:rPr lang="en-US" b="1" dirty="0"/>
              <a:t>Hence heuristic cost should be less than or equal to the estimated cost.</a:t>
            </a:r>
            <a:endParaRPr lang="en-US" dirty="0"/>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Properties of Search Algorithms:</a:t>
            </a:r>
            <a:br>
              <a:rPr lang="en-US" dirty="0"/>
            </a:br>
            <a:endParaRPr lang="en-US" dirty="0"/>
          </a:p>
        </p:txBody>
      </p:sp>
      <p:sp>
        <p:nvSpPr>
          <p:cNvPr id="3" name="Content Placeholder 2"/>
          <p:cNvSpPr>
            <a:spLocks noGrp="1"/>
          </p:cNvSpPr>
          <p:nvPr>
            <p:ph idx="1"/>
          </p:nvPr>
        </p:nvSpPr>
        <p:spPr>
          <a:xfrm>
            <a:off x="457200" y="990600"/>
            <a:ext cx="8229600" cy="5638800"/>
          </a:xfrm>
        </p:spPr>
        <p:txBody>
          <a:bodyPr>
            <a:normAutofit fontScale="92500" lnSpcReduction="10000"/>
          </a:bodyPr>
          <a:lstStyle/>
          <a:p>
            <a:r>
              <a:rPr lang="en-US" b="1" dirty="0"/>
              <a:t>Completeness:</a:t>
            </a:r>
            <a:r>
              <a:rPr lang="en-US" dirty="0"/>
              <a:t> A search algorithm is said to be complete if it guarantees to return a solution if at least any solution exists for any random input. </a:t>
            </a:r>
          </a:p>
          <a:p>
            <a:r>
              <a:rPr lang="en-US" b="1" dirty="0"/>
              <a:t>Optimality:</a:t>
            </a:r>
            <a:r>
              <a:rPr lang="en-US" dirty="0"/>
              <a:t> If a solution found for an algorithm is guaranteed to be the best solution (lowest path cost) among all other solutions, then such a solution for is said to be an optimal solution.</a:t>
            </a:r>
          </a:p>
          <a:p>
            <a:r>
              <a:rPr lang="en-US" b="1" dirty="0"/>
              <a:t>Time Complexity:</a:t>
            </a:r>
            <a:r>
              <a:rPr lang="en-US" dirty="0"/>
              <a:t> Time complexity is a measure of time for an algorithm to complete its task.</a:t>
            </a:r>
          </a:p>
          <a:p>
            <a:r>
              <a:rPr lang="en-US" b="1" dirty="0"/>
              <a:t>Space Complexity:</a:t>
            </a:r>
            <a:r>
              <a:rPr lang="en-US" dirty="0"/>
              <a:t> It is the maximum storage space required at any point during the search, as the complexity of the problem.</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search</a:t>
            </a:r>
          </a:p>
        </p:txBody>
      </p:sp>
      <p:sp>
        <p:nvSpPr>
          <p:cNvPr id="3" name="Content Placeholder 2"/>
          <p:cNvSpPr>
            <a:spLocks noGrp="1"/>
          </p:cNvSpPr>
          <p:nvPr>
            <p:ph idx="1"/>
          </p:nvPr>
        </p:nvSpPr>
        <p:spPr>
          <a:xfrm>
            <a:off x="457200" y="1143000"/>
            <a:ext cx="8229600" cy="5486400"/>
          </a:xfrm>
        </p:spPr>
        <p:txBody>
          <a:bodyPr>
            <a:normAutofit fontScale="92500" lnSpcReduction="20000"/>
          </a:bodyPr>
          <a:lstStyle/>
          <a:p>
            <a:r>
              <a:rPr lang="en-US" dirty="0"/>
              <a:t>Heuristic search is the simplest form of heuristic search algorithms.</a:t>
            </a:r>
          </a:p>
          <a:p>
            <a:r>
              <a:rPr lang="en-US" dirty="0"/>
              <a:t> It expands nodes based on their heuristic value h(n). </a:t>
            </a:r>
          </a:p>
          <a:p>
            <a:r>
              <a:rPr lang="en-US" dirty="0"/>
              <a:t>It maintains two lists, OPEN and CLOSED list.</a:t>
            </a:r>
          </a:p>
          <a:p>
            <a:r>
              <a:rPr lang="en-US" dirty="0"/>
              <a:t> In the CLOSED list, it places those nodes which have already expanded and in the OPEN list, it places nodes which have yet not been expanded.</a:t>
            </a:r>
          </a:p>
          <a:p>
            <a:r>
              <a:rPr lang="en-US" dirty="0"/>
              <a:t>On each iteration, each node n with the lowest heuristic value is expanded and generates all its successors and n is placed to the closed list.</a:t>
            </a:r>
          </a:p>
          <a:p>
            <a:r>
              <a:rPr lang="en-US" dirty="0"/>
              <a:t> The algorithm continues unit a goal state is found.</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Informed Search Algorithms</a:t>
            </a:r>
            <a:br>
              <a:rPr lang="en-US" dirty="0"/>
            </a:br>
            <a:endParaRPr lang="en-US" dirty="0"/>
          </a:p>
        </p:txBody>
      </p:sp>
      <p:sp>
        <p:nvSpPr>
          <p:cNvPr id="3" name="Content Placeholder 2"/>
          <p:cNvSpPr>
            <a:spLocks noGrp="1"/>
          </p:cNvSpPr>
          <p:nvPr>
            <p:ph idx="1"/>
          </p:nvPr>
        </p:nvSpPr>
        <p:spPr/>
        <p:txBody>
          <a:bodyPr/>
          <a:lstStyle/>
          <a:p>
            <a:pPr lvl="0"/>
            <a:r>
              <a:rPr lang="en-US" b="1" dirty="0"/>
              <a:t>Best First Search Algorithm(Greedy search)</a:t>
            </a:r>
            <a:endParaRPr lang="en-US" dirty="0"/>
          </a:p>
          <a:p>
            <a:pPr lvl="0"/>
            <a:r>
              <a:rPr lang="en-US" b="1" dirty="0"/>
              <a:t>A* Search Algorithm</a:t>
            </a:r>
            <a:endParaRPr lang="en-US" dirty="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t>Best First Search Algorithm(Greedy search)</a:t>
            </a:r>
            <a:br>
              <a:rPr lang="en-US" dirty="0"/>
            </a:br>
            <a:endParaRPr lang="en-US" dirty="0"/>
          </a:p>
        </p:txBody>
      </p:sp>
      <p:sp>
        <p:nvSpPr>
          <p:cNvPr id="3" name="Content Placeholder 2"/>
          <p:cNvSpPr>
            <a:spLocks noGrp="1"/>
          </p:cNvSpPr>
          <p:nvPr>
            <p:ph idx="1"/>
          </p:nvPr>
        </p:nvSpPr>
        <p:spPr>
          <a:xfrm>
            <a:off x="457200" y="1219200"/>
            <a:ext cx="8229600" cy="4906963"/>
          </a:xfrm>
        </p:spPr>
        <p:txBody>
          <a:bodyPr>
            <a:normAutofit fontScale="85000" lnSpcReduction="10000"/>
          </a:bodyPr>
          <a:lstStyle/>
          <a:p>
            <a:r>
              <a:rPr lang="en-US" dirty="0"/>
              <a:t>Greedy best-first search algorithm always selects the path which appears best at that moment.</a:t>
            </a:r>
          </a:p>
          <a:p>
            <a:r>
              <a:rPr lang="en-US" dirty="0"/>
              <a:t> It is the combination of depth-first search and breadth-first search algorithms.</a:t>
            </a:r>
          </a:p>
          <a:p>
            <a:r>
              <a:rPr lang="en-US" dirty="0"/>
              <a:t> It uses the heuristic function and search. </a:t>
            </a:r>
          </a:p>
          <a:p>
            <a:r>
              <a:rPr lang="en-US" dirty="0"/>
              <a:t>Best-first search allows us to take the advantages of both algorithms. </a:t>
            </a:r>
          </a:p>
          <a:p>
            <a:r>
              <a:rPr lang="en-US" dirty="0"/>
              <a:t>At each step, we can choose the most promising node. </a:t>
            </a:r>
          </a:p>
          <a:p>
            <a:r>
              <a:rPr lang="en-US" dirty="0"/>
              <a:t>In the best first search algorithm, we expand the node which is closest to the goal node and the closest cost is estimated by heuristic function,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Best first search algorithm:</a:t>
            </a:r>
            <a:br>
              <a:rPr lang="en-US" dirty="0"/>
            </a:br>
            <a:endParaRPr lang="en-US" dirty="0"/>
          </a:p>
        </p:txBody>
      </p:sp>
      <p:sp>
        <p:nvSpPr>
          <p:cNvPr id="3" name="Content Placeholder 2"/>
          <p:cNvSpPr>
            <a:spLocks noGrp="1"/>
          </p:cNvSpPr>
          <p:nvPr>
            <p:ph idx="1"/>
          </p:nvPr>
        </p:nvSpPr>
        <p:spPr>
          <a:xfrm>
            <a:off x="457200" y="914400"/>
            <a:ext cx="8229600" cy="5715000"/>
          </a:xfrm>
        </p:spPr>
        <p:txBody>
          <a:bodyPr>
            <a:normAutofit fontScale="77500" lnSpcReduction="20000"/>
          </a:bodyPr>
          <a:lstStyle/>
          <a:p>
            <a:pPr lvl="0"/>
            <a:r>
              <a:rPr lang="en-US" b="1" dirty="0"/>
              <a:t>Step 1:</a:t>
            </a:r>
            <a:r>
              <a:rPr lang="en-US" dirty="0"/>
              <a:t> Place the starting node into the OPEN list.</a:t>
            </a:r>
          </a:p>
          <a:p>
            <a:pPr lvl="0"/>
            <a:r>
              <a:rPr lang="en-US" b="1" dirty="0"/>
              <a:t>Step 2:</a:t>
            </a:r>
            <a:r>
              <a:rPr lang="en-US" dirty="0"/>
              <a:t> If the OPEN list is empty, Stop and return failure.</a:t>
            </a:r>
          </a:p>
          <a:p>
            <a:pPr lvl="0"/>
            <a:r>
              <a:rPr lang="en-US" b="1" dirty="0"/>
              <a:t>Step 3:</a:t>
            </a:r>
            <a:r>
              <a:rPr lang="en-US" dirty="0"/>
              <a:t> Remove the node n, from the OPEN list which has the lowest value of h(n), and places it in the CLOSED list.</a:t>
            </a:r>
          </a:p>
          <a:p>
            <a:pPr lvl="0"/>
            <a:r>
              <a:rPr lang="en-US" b="1" dirty="0"/>
              <a:t>Step 4:</a:t>
            </a:r>
            <a:r>
              <a:rPr lang="en-US" dirty="0"/>
              <a:t> Expand the node n, and generate the successors of node n.</a:t>
            </a:r>
          </a:p>
          <a:p>
            <a:pPr lvl="0"/>
            <a:r>
              <a:rPr lang="en-US" b="1" dirty="0"/>
              <a:t>Step 5:</a:t>
            </a:r>
            <a:r>
              <a:rPr lang="en-US" dirty="0"/>
              <a:t> Check each successor of node n, and find whether any node is a goal node or not. If any successor node is goal node, then return success and terminate the search, else proceed to Step 6.</a:t>
            </a:r>
          </a:p>
          <a:p>
            <a:pPr lvl="0"/>
            <a:r>
              <a:rPr lang="en-US" b="1" dirty="0"/>
              <a:t>Step 6:</a:t>
            </a:r>
            <a:r>
              <a:rPr lang="en-US" dirty="0"/>
              <a:t> For each successor node, algorithm checks for evaluation function f(n), and then check if the node has been in either OPEN or CLOSED list. If the node has not been in both list, then add it to the OPEN list.</a:t>
            </a:r>
          </a:p>
          <a:p>
            <a:pPr lvl="0"/>
            <a:r>
              <a:rPr lang="en-US" b="1" dirty="0"/>
              <a:t>Step 7:</a:t>
            </a:r>
            <a:r>
              <a:rPr lang="en-US" dirty="0"/>
              <a:t> Return to Step 2.</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a:bodyPr>
          <a:lstStyle/>
          <a:p>
            <a:r>
              <a:rPr lang="en-US" dirty="0">
                <a:solidFill>
                  <a:srgbClr val="FF0000"/>
                </a:solidFill>
              </a:rPr>
              <a:t>Advantages:</a:t>
            </a:r>
          </a:p>
          <a:p>
            <a:pPr lvl="0"/>
            <a:r>
              <a:rPr lang="en-US" dirty="0"/>
              <a:t>Best first search can switch between BFS and DFS by gaining the advantages of both the algorithms.</a:t>
            </a:r>
          </a:p>
          <a:p>
            <a:pPr lvl="0"/>
            <a:r>
              <a:rPr lang="en-US" dirty="0"/>
              <a:t>This algorithm is more efficient than BFS and DFS algorithms.</a:t>
            </a:r>
          </a:p>
          <a:p>
            <a:r>
              <a:rPr lang="en-US" dirty="0">
                <a:solidFill>
                  <a:srgbClr val="FF0000"/>
                </a:solidFill>
              </a:rPr>
              <a:t>Disadvantages:</a:t>
            </a:r>
          </a:p>
          <a:p>
            <a:pPr lvl="0"/>
            <a:r>
              <a:rPr lang="en-US" dirty="0"/>
              <a:t>It can behave as an unguided depth-first search in the worst case scenario.</a:t>
            </a:r>
          </a:p>
          <a:p>
            <a:pPr lvl="0"/>
            <a:r>
              <a:rPr lang="en-US" dirty="0"/>
              <a:t>It can get stuck in a loop as DFS.</a:t>
            </a:r>
          </a:p>
          <a:p>
            <a:pPr lvl="0"/>
            <a:r>
              <a:rPr lang="en-US" dirty="0"/>
              <a:t>This algorithm is not optimal.</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1"/>
            <a:ext cx="8610600" cy="5867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2019300" y="1347788"/>
            <a:ext cx="5105400" cy="416242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7200"/>
            <a:ext cx="8686800" cy="6400800"/>
          </a:xfrm>
        </p:spPr>
        <p:txBody>
          <a:bodyPr>
            <a:normAutofit/>
          </a:bodyPr>
          <a:lstStyle/>
          <a:p>
            <a:r>
              <a:rPr lang="en-US" b="1" dirty="0"/>
              <a:t>Expand the nodes of S and put in the CLOSED list</a:t>
            </a:r>
            <a:endParaRPr lang="en-US" dirty="0"/>
          </a:p>
          <a:p>
            <a:r>
              <a:rPr lang="en-US" b="1" dirty="0"/>
              <a:t>Initialization:</a:t>
            </a:r>
            <a:r>
              <a:rPr lang="en-US" dirty="0"/>
              <a:t> Open [A, B], Closed [S]</a:t>
            </a:r>
          </a:p>
          <a:p>
            <a:r>
              <a:rPr lang="en-US" b="1" dirty="0"/>
              <a:t>Iteration 1:</a:t>
            </a:r>
            <a:r>
              <a:rPr lang="en-US" dirty="0"/>
              <a:t> Open [A], Closed [S, B]</a:t>
            </a:r>
          </a:p>
          <a:p>
            <a:r>
              <a:rPr lang="en-US" b="1" dirty="0"/>
              <a:t>Iteration 2:</a:t>
            </a:r>
            <a:r>
              <a:rPr lang="en-US" dirty="0"/>
              <a:t> Open [E, F, A], Closed [S, B]</a:t>
            </a:r>
            <a:br>
              <a:rPr lang="en-US" dirty="0"/>
            </a:br>
            <a:r>
              <a:rPr lang="en-US" dirty="0"/>
              <a:t>                  : Open [E, A], Closed [S, B, F]</a:t>
            </a:r>
          </a:p>
          <a:p>
            <a:r>
              <a:rPr lang="en-US" b="1" dirty="0"/>
              <a:t>Iteration 3:</a:t>
            </a:r>
            <a:r>
              <a:rPr lang="en-US" dirty="0"/>
              <a:t> Open [I, G, E, A], Closed [S, B, F]</a:t>
            </a:r>
            <a:br>
              <a:rPr lang="en-US" dirty="0"/>
            </a:br>
            <a:r>
              <a:rPr lang="en-US" dirty="0"/>
              <a:t>                  : Open [I, E, A], Closed [S, B, F, G]</a:t>
            </a:r>
          </a:p>
          <a:p>
            <a:r>
              <a:rPr lang="en-US" dirty="0"/>
              <a:t>Hence the final solution path will be:</a:t>
            </a:r>
          </a:p>
          <a:p>
            <a:r>
              <a:rPr lang="en-US" dirty="0"/>
              <a:t> </a:t>
            </a:r>
            <a:r>
              <a:rPr lang="en-US" b="1" dirty="0"/>
              <a:t>S----&gt; B-----&gt;F----&gt; G</a:t>
            </a:r>
            <a:endParaRPr 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295400"/>
            <a:ext cx="8229600" cy="4830763"/>
          </a:xfrm>
        </p:spPr>
        <p:txBody>
          <a:bodyPr>
            <a:normAutofit fontScale="92500" lnSpcReduction="10000"/>
          </a:bodyPr>
          <a:lstStyle/>
          <a:p>
            <a:r>
              <a:rPr lang="en-US" b="1" dirty="0"/>
              <a:t>Time Complexity:</a:t>
            </a:r>
            <a:r>
              <a:rPr lang="en-US" dirty="0"/>
              <a:t> The worst case time complexity of Greedy best first search is O(</a:t>
            </a:r>
            <a:r>
              <a:rPr lang="en-US" dirty="0" err="1"/>
              <a:t>b</a:t>
            </a:r>
            <a:r>
              <a:rPr lang="en-US" baseline="30000" dirty="0" err="1"/>
              <a:t>m</a:t>
            </a:r>
            <a:r>
              <a:rPr lang="en-US" dirty="0"/>
              <a:t>).</a:t>
            </a:r>
          </a:p>
          <a:p>
            <a:r>
              <a:rPr lang="en-US" b="1" dirty="0"/>
              <a:t>Space Complexity:</a:t>
            </a:r>
            <a:r>
              <a:rPr lang="en-US" dirty="0"/>
              <a:t> The worst case space complexity of Greedy best first search is O(</a:t>
            </a:r>
            <a:r>
              <a:rPr lang="en-US" dirty="0" err="1"/>
              <a:t>b</a:t>
            </a:r>
            <a:r>
              <a:rPr lang="en-US" baseline="30000" dirty="0" err="1"/>
              <a:t>m</a:t>
            </a:r>
            <a:r>
              <a:rPr lang="en-US" dirty="0"/>
              <a:t>). Where, m is the maximum depth of the search space.</a:t>
            </a:r>
          </a:p>
          <a:p>
            <a:r>
              <a:rPr lang="en-US" b="1" dirty="0"/>
              <a:t>Complete:</a:t>
            </a:r>
            <a:r>
              <a:rPr lang="en-US" dirty="0"/>
              <a:t> Greedy best-first search is also incomplete, even if the given state space is finite.</a:t>
            </a:r>
          </a:p>
          <a:p>
            <a:r>
              <a:rPr lang="en-US" b="1" dirty="0"/>
              <a:t>Optimal:</a:t>
            </a:r>
            <a:r>
              <a:rPr lang="en-US" dirty="0"/>
              <a:t> Greedy best first search algorithm is not optimal.</a:t>
            </a:r>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search algorithms</a:t>
            </a:r>
            <a:br>
              <a:rPr lang="en-US" dirty="0"/>
            </a:br>
            <a:endParaRPr lang="en-US" dirty="0"/>
          </a:p>
        </p:txBody>
      </p:sp>
      <p:sp>
        <p:nvSpPr>
          <p:cNvPr id="3" name="Content Placeholder 2"/>
          <p:cNvSpPr>
            <a:spLocks noGrp="1"/>
          </p:cNvSpPr>
          <p:nvPr>
            <p:ph idx="1"/>
          </p:nvPr>
        </p:nvSpPr>
        <p:spPr>
          <a:xfrm>
            <a:off x="457200" y="914400"/>
            <a:ext cx="8229600" cy="5211763"/>
          </a:xfrm>
        </p:spPr>
        <p:txBody>
          <a:bodyPr>
            <a:normAutofit fontScale="92500" lnSpcReduction="20000"/>
          </a:bodyPr>
          <a:lstStyle/>
          <a:p>
            <a:r>
              <a:rPr lang="en-US" b="1" dirty="0"/>
              <a:t>uninformed (Blind search) search </a:t>
            </a:r>
          </a:p>
          <a:p>
            <a:r>
              <a:rPr lang="en-US" dirty="0"/>
              <a:t>The uninformed search does not contain any domain knowledge</a:t>
            </a:r>
          </a:p>
          <a:p>
            <a:r>
              <a:rPr lang="en-US" dirty="0"/>
              <a:t>It operates in a brute-force way as it only includes information about how to traverse the tree and how to identify leaf and goal nodes</a:t>
            </a:r>
            <a:endParaRPr lang="en-US" b="1" dirty="0"/>
          </a:p>
          <a:p>
            <a:r>
              <a:rPr lang="en-US" b="1" dirty="0"/>
              <a:t>Informed search (Heuristic search)</a:t>
            </a:r>
            <a:endParaRPr lang="en-US" dirty="0"/>
          </a:p>
          <a:p>
            <a:r>
              <a:rPr lang="en-US" dirty="0"/>
              <a:t>Informed search algorithms use domain knowledge.</a:t>
            </a:r>
          </a:p>
          <a:p>
            <a:r>
              <a:rPr lang="en-US" dirty="0"/>
              <a:t>problem information is available which can guide the search.</a:t>
            </a:r>
          </a:p>
          <a:p>
            <a:r>
              <a:rPr lang="en-US" dirty="0"/>
              <a:t>Informed search is also called a Heuristic search.</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304800"/>
            <a:ext cx="8991600" cy="5821363"/>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304800" y="457200"/>
            <a:ext cx="8610600" cy="6095999"/>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 Algorithm:</a:t>
            </a:r>
          </a:p>
        </p:txBody>
      </p:sp>
      <p:sp>
        <p:nvSpPr>
          <p:cNvPr id="3" name="Content Placeholder 2"/>
          <p:cNvSpPr>
            <a:spLocks noGrp="1"/>
          </p:cNvSpPr>
          <p:nvPr>
            <p:ph idx="1"/>
          </p:nvPr>
        </p:nvSpPr>
        <p:spPr>
          <a:xfrm>
            <a:off x="457200" y="1295400"/>
            <a:ext cx="8229600" cy="5257800"/>
          </a:xfrm>
        </p:spPr>
        <p:txBody>
          <a:bodyPr>
            <a:normAutofit fontScale="92500" lnSpcReduction="10000"/>
          </a:bodyPr>
          <a:lstStyle/>
          <a:p>
            <a:r>
              <a:rPr lang="en-US" dirty="0"/>
              <a:t>A* search is the most commonly known form of best-first search. </a:t>
            </a:r>
          </a:p>
          <a:p>
            <a:r>
              <a:rPr lang="en-US" dirty="0"/>
              <a:t>It uses heuristic function h(n), and cost to reach the node n from the start state g(n).</a:t>
            </a:r>
          </a:p>
          <a:p>
            <a:r>
              <a:rPr lang="en-US" dirty="0"/>
              <a:t> It has combined features of UCS and greedy best-first search, by which it solve the problem efficiently</a:t>
            </a:r>
          </a:p>
          <a:p>
            <a:r>
              <a:rPr lang="en-US" dirty="0"/>
              <a:t>This search algorithm expands less search tree and provides optimal result faster. </a:t>
            </a:r>
          </a:p>
          <a:p>
            <a:r>
              <a:rPr lang="en-US" dirty="0"/>
              <a:t>A* algorithm is similar to UCS except that it uses g(n)+h(n) instead of g(n).</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A* Search Algorithm:</a:t>
            </a:r>
          </a:p>
        </p:txBody>
      </p:sp>
      <p:sp>
        <p:nvSpPr>
          <p:cNvPr id="3" name="Content Placeholder 2"/>
          <p:cNvSpPr>
            <a:spLocks noGrp="1"/>
          </p:cNvSpPr>
          <p:nvPr>
            <p:ph idx="1"/>
          </p:nvPr>
        </p:nvSpPr>
        <p:spPr>
          <a:xfrm>
            <a:off x="457200" y="1295400"/>
            <a:ext cx="8229600" cy="4830763"/>
          </a:xfrm>
        </p:spPr>
        <p:txBody>
          <a:bodyPr>
            <a:normAutofit fontScale="77500" lnSpcReduction="20000"/>
          </a:bodyPr>
          <a:lstStyle/>
          <a:p>
            <a:r>
              <a:rPr lang="en-US" b="1" dirty="0"/>
              <a:t>Step1:</a:t>
            </a:r>
            <a:r>
              <a:rPr lang="en-US" dirty="0"/>
              <a:t> Place the starting node in the OPEN list.</a:t>
            </a:r>
          </a:p>
          <a:p>
            <a:r>
              <a:rPr lang="en-US" b="1" dirty="0"/>
              <a:t>Step 2:</a:t>
            </a:r>
            <a:r>
              <a:rPr lang="en-US" dirty="0"/>
              <a:t> Check if the OPEN list is empty or not, if the list is empty then return failure and stops.</a:t>
            </a:r>
          </a:p>
          <a:p>
            <a:r>
              <a:rPr lang="en-US" b="1" dirty="0"/>
              <a:t>Step 3:</a:t>
            </a:r>
            <a:r>
              <a:rPr lang="en-US" dirty="0"/>
              <a:t> Select the node from the OPEN list which has the smallest value of evaluation function (</a:t>
            </a:r>
            <a:r>
              <a:rPr lang="en-US" dirty="0" err="1"/>
              <a:t>g+h</a:t>
            </a:r>
            <a:r>
              <a:rPr lang="en-US" dirty="0"/>
              <a:t>), if node n is goal node then return success and stop, otherwise</a:t>
            </a:r>
          </a:p>
          <a:p>
            <a:r>
              <a:rPr lang="en-US" b="1" dirty="0"/>
              <a:t>Step 4:</a:t>
            </a:r>
            <a:r>
              <a:rPr lang="en-US" dirty="0"/>
              <a:t> Expand node n and generate all of its successors, and put n into the closed list. For each successor n', check whether n' is already in the OPEN or CLOSED list, if not then compute evaluation function for n' and place into Open list.</a:t>
            </a:r>
          </a:p>
          <a:p>
            <a:r>
              <a:rPr lang="en-US" b="1" dirty="0"/>
              <a:t>Step 5:</a:t>
            </a:r>
            <a:r>
              <a:rPr lang="en-US" dirty="0"/>
              <a:t> Else if node n' is already in OPEN and CLOSED, then it should be attached to the back pointer which reflects the lowest g(n') value.</a:t>
            </a:r>
          </a:p>
          <a:p>
            <a:r>
              <a:rPr lang="en-US" b="1" dirty="0"/>
              <a:t>Step 6:</a:t>
            </a:r>
            <a:r>
              <a:rPr lang="en-US" dirty="0"/>
              <a:t> Return to </a:t>
            </a:r>
            <a:r>
              <a:rPr lang="en-US" b="1" dirty="0"/>
              <a:t>Step 2</a:t>
            </a:r>
            <a:r>
              <a:rPr lang="en-US" dirty="0"/>
              <a:t>.</a:t>
            </a:r>
          </a:p>
          <a:p>
            <a:endParaRPr lang="en-US" dirty="0"/>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400800"/>
          </a:xfrm>
        </p:spPr>
        <p:txBody>
          <a:bodyPr>
            <a:normAutofit fontScale="92500"/>
          </a:bodyPr>
          <a:lstStyle/>
          <a:p>
            <a:r>
              <a:rPr lang="en-US" dirty="0"/>
              <a:t>Advantages:</a:t>
            </a:r>
          </a:p>
          <a:p>
            <a:pPr lvl="0"/>
            <a:r>
              <a:rPr lang="en-US" dirty="0"/>
              <a:t>A* search algorithm is the best algorithm than other search algorithms.</a:t>
            </a:r>
          </a:p>
          <a:p>
            <a:pPr lvl="0"/>
            <a:r>
              <a:rPr lang="en-US" dirty="0"/>
              <a:t>A* search algorithm is optimal and complete.</a:t>
            </a:r>
          </a:p>
          <a:p>
            <a:pPr lvl="0"/>
            <a:r>
              <a:rPr lang="en-US" dirty="0"/>
              <a:t>This algorithm can solve very complex problems.</a:t>
            </a:r>
          </a:p>
          <a:p>
            <a:r>
              <a:rPr lang="en-US" dirty="0"/>
              <a:t>Disadvantages:</a:t>
            </a:r>
          </a:p>
          <a:p>
            <a:pPr lvl="0"/>
            <a:r>
              <a:rPr lang="en-US" dirty="0"/>
              <a:t>It does not always produce the shortest path as it mostly based on heuristics and approximation.</a:t>
            </a:r>
          </a:p>
          <a:p>
            <a:pPr lvl="0"/>
            <a:r>
              <a:rPr lang="en-US" dirty="0"/>
              <a:t>A* search algorithm has some complexity issues.</a:t>
            </a:r>
          </a:p>
          <a:p>
            <a:pPr lvl="0"/>
            <a:r>
              <a:rPr lang="en-US" dirty="0"/>
              <a:t>The main drawback of A* is memory requirement as it keeps all generated nodes in the memory, so it is not practical for various large-scale problems.</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Informed Search Algorithm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8305800" cy="4800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 Algorithm:</a:t>
            </a:r>
          </a:p>
        </p:txBody>
      </p:sp>
      <p:sp>
        <p:nvSpPr>
          <p:cNvPr id="3" name="Content Placeholder 2"/>
          <p:cNvSpPr>
            <a:spLocks noGrp="1"/>
          </p:cNvSpPr>
          <p:nvPr>
            <p:ph idx="1"/>
          </p:nvPr>
        </p:nvSpPr>
        <p:spPr/>
        <p:txBody>
          <a:bodyPr/>
          <a:lstStyle/>
          <a:p>
            <a:endParaRPr lang="en-US"/>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96390"/>
            <a:ext cx="8382000" cy="503301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 Algorithm:</a:t>
            </a:r>
          </a:p>
        </p:txBody>
      </p:sp>
      <p:sp>
        <p:nvSpPr>
          <p:cNvPr id="3" name="Content Placeholder 2"/>
          <p:cNvSpPr>
            <a:spLocks noGrp="1"/>
          </p:cNvSpPr>
          <p:nvPr>
            <p:ph idx="1"/>
          </p:nvPr>
        </p:nvSpPr>
        <p:spPr/>
        <p:txBody>
          <a:bodyPr>
            <a:normAutofit lnSpcReduction="10000"/>
          </a:bodyPr>
          <a:lstStyle/>
          <a:p>
            <a:r>
              <a:rPr lang="en-US" b="1" dirty="0"/>
              <a:t>Initialization:</a:t>
            </a:r>
            <a:r>
              <a:rPr lang="en-US" dirty="0"/>
              <a:t> {(S, 5)}</a:t>
            </a:r>
          </a:p>
          <a:p>
            <a:r>
              <a:rPr lang="en-US" b="1" dirty="0"/>
              <a:t>Iteration1:</a:t>
            </a:r>
            <a:r>
              <a:rPr lang="en-US" dirty="0"/>
              <a:t> {(S--&gt; A, 4), (S--&gt;G, 10)}</a:t>
            </a:r>
          </a:p>
          <a:p>
            <a:r>
              <a:rPr lang="en-US" b="1" dirty="0"/>
              <a:t>Iteration2:</a:t>
            </a:r>
            <a:r>
              <a:rPr lang="en-US" dirty="0"/>
              <a:t> {(S--&gt; A--&gt;C, 4), (S--&gt; A--&gt;B, 7), (S--&gt;G, 10)}</a:t>
            </a:r>
          </a:p>
          <a:p>
            <a:r>
              <a:rPr lang="en-US" b="1" dirty="0"/>
              <a:t>Iteration3:</a:t>
            </a:r>
            <a:r>
              <a:rPr lang="en-US" dirty="0"/>
              <a:t> {(S--&gt; A--&gt;C---&gt;G, 6), (S--&gt; A--&gt;C---&gt;D, 11), (S--&gt; A--&gt;B, 7), (S--&gt;G, 10)}</a:t>
            </a:r>
          </a:p>
          <a:p>
            <a:r>
              <a:rPr lang="en-US" b="1" dirty="0"/>
              <a:t>Iteration 4</a:t>
            </a:r>
            <a:r>
              <a:rPr lang="en-US" dirty="0"/>
              <a:t> will give the final result, as </a:t>
            </a:r>
            <a:r>
              <a:rPr lang="en-US" b="1" dirty="0"/>
              <a:t>S---&gt;A---&gt;C---&gt;G</a:t>
            </a:r>
            <a:r>
              <a:rPr lang="en-US" dirty="0"/>
              <a:t> it provides the optimal path with cost 6.</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A* Search Algorithm:</a:t>
            </a:r>
          </a:p>
        </p:txBody>
      </p:sp>
      <p:sp>
        <p:nvSpPr>
          <p:cNvPr id="3" name="Content Placeholder 2"/>
          <p:cNvSpPr>
            <a:spLocks noGrp="1"/>
          </p:cNvSpPr>
          <p:nvPr>
            <p:ph idx="1"/>
          </p:nvPr>
        </p:nvSpPr>
        <p:spPr>
          <a:xfrm>
            <a:off x="457200" y="990600"/>
            <a:ext cx="8229600" cy="5638800"/>
          </a:xfrm>
        </p:spPr>
        <p:txBody>
          <a:bodyPr>
            <a:normAutofit fontScale="70000" lnSpcReduction="20000"/>
          </a:bodyPr>
          <a:lstStyle/>
          <a:p>
            <a:r>
              <a:rPr lang="en-US" b="1" dirty="0"/>
              <a:t>Complete:</a:t>
            </a:r>
            <a:r>
              <a:rPr lang="en-US" dirty="0"/>
              <a:t> A* algorithm is complete as long as:</a:t>
            </a:r>
          </a:p>
          <a:p>
            <a:pPr lvl="0"/>
            <a:r>
              <a:rPr lang="en-US" dirty="0"/>
              <a:t>Branching factor is finite.</a:t>
            </a:r>
          </a:p>
          <a:p>
            <a:pPr lvl="0"/>
            <a:r>
              <a:rPr lang="en-US" dirty="0"/>
              <a:t>Cost at every action is fixed.</a:t>
            </a:r>
          </a:p>
          <a:p>
            <a:r>
              <a:rPr lang="en-US" b="1" dirty="0"/>
              <a:t>Optimal:</a:t>
            </a:r>
            <a:r>
              <a:rPr lang="en-US" dirty="0"/>
              <a:t> A* search algorithm is optimal if it follows below two conditions:</a:t>
            </a:r>
          </a:p>
          <a:p>
            <a:pPr lvl="0"/>
            <a:r>
              <a:rPr lang="en-US" b="1" dirty="0"/>
              <a:t>Admissible:</a:t>
            </a:r>
            <a:r>
              <a:rPr lang="en-US" dirty="0"/>
              <a:t> the first condition requires for optimality is that h(n) should be an admissible heuristic for A* tree search. An admissible heuristic is optimistic in nature.</a:t>
            </a:r>
          </a:p>
          <a:p>
            <a:pPr lvl="0"/>
            <a:r>
              <a:rPr lang="en-US" b="1" dirty="0"/>
              <a:t>Consistency:</a:t>
            </a:r>
            <a:r>
              <a:rPr lang="en-US" dirty="0"/>
              <a:t> Second required condition is consistency for only A* graph-search.</a:t>
            </a:r>
          </a:p>
          <a:p>
            <a:r>
              <a:rPr lang="en-US" dirty="0"/>
              <a:t>If the heuristic function is admissible, then A* tree search will always find the least cost path.</a:t>
            </a:r>
          </a:p>
          <a:p>
            <a:r>
              <a:rPr lang="en-US" b="1" dirty="0"/>
              <a:t>Time Complexity:</a:t>
            </a:r>
            <a:r>
              <a:rPr lang="en-US" dirty="0"/>
              <a:t> The time complexity of A* search algorithm depends on heuristic function, and the number of nodes expanded is exponential to the depth of solution d. So the time complexity is O(</a:t>
            </a:r>
            <a:r>
              <a:rPr lang="en-US" dirty="0" err="1"/>
              <a:t>b^d</a:t>
            </a:r>
            <a:r>
              <a:rPr lang="en-US" dirty="0"/>
              <a:t>), where b is the branching factor.</a:t>
            </a:r>
          </a:p>
          <a:p>
            <a:r>
              <a:rPr lang="en-US" b="1" dirty="0"/>
              <a:t>Space Complexity:</a:t>
            </a:r>
            <a:r>
              <a:rPr lang="en-US" dirty="0"/>
              <a:t> The space complexity of A* search algorithm is </a:t>
            </a:r>
            <a:r>
              <a:rPr lang="en-US" b="1" dirty="0"/>
              <a:t>O(</a:t>
            </a:r>
            <a:r>
              <a:rPr lang="en-US" b="1" dirty="0" err="1"/>
              <a:t>b^d</a:t>
            </a:r>
            <a:r>
              <a:rPr lang="en-US" b="1" dirty="0"/>
              <a:t>)</a:t>
            </a:r>
            <a:endParaRPr lang="en-US" dirty="0"/>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Types</a:t>
            </a:r>
          </a:p>
        </p:txBody>
      </p:sp>
      <p:sp>
        <p:nvSpPr>
          <p:cNvPr id="3" name="Content Placeholder 2"/>
          <p:cNvSpPr>
            <a:spLocks noGrp="1"/>
          </p:cNvSpPr>
          <p:nvPr>
            <p:ph idx="1"/>
          </p:nvPr>
        </p:nvSpPr>
        <p:spPr>
          <a:xfrm>
            <a:off x="457200" y="990600"/>
            <a:ext cx="8229600" cy="5562600"/>
          </a:xfrm>
        </p:spPr>
        <p:txBody>
          <a:bodyPr>
            <a:normAutofit/>
          </a:bodyPr>
          <a:lstStyle/>
          <a:p>
            <a:pPr>
              <a:buNone/>
            </a:pPr>
            <a:r>
              <a:rPr lang="en-US" b="1" dirty="0"/>
              <a:t>Uninformed search is divided into</a:t>
            </a:r>
            <a:endParaRPr lang="en-US" dirty="0"/>
          </a:p>
          <a:p>
            <a:pPr lvl="0"/>
            <a:r>
              <a:rPr lang="en-US" dirty="0"/>
              <a:t>Breadth-first search</a:t>
            </a:r>
          </a:p>
          <a:p>
            <a:pPr lvl="0"/>
            <a:r>
              <a:rPr lang="en-US" dirty="0"/>
              <a:t>Uniform cost search</a:t>
            </a:r>
          </a:p>
          <a:p>
            <a:pPr lvl="0"/>
            <a:r>
              <a:rPr lang="en-US" dirty="0"/>
              <a:t>Depth-first search</a:t>
            </a:r>
          </a:p>
          <a:p>
            <a:pPr lvl="0"/>
            <a:r>
              <a:rPr lang="en-US" dirty="0"/>
              <a:t>Iterative deepening depth-first search</a:t>
            </a:r>
          </a:p>
          <a:p>
            <a:pPr lvl="0"/>
            <a:r>
              <a:rPr lang="en-US" dirty="0"/>
              <a:t>Bidirectional Search</a:t>
            </a:r>
          </a:p>
          <a:p>
            <a:pPr>
              <a:buNone/>
            </a:pPr>
            <a:r>
              <a:rPr lang="en-US" b="1" dirty="0"/>
              <a:t>Informed search</a:t>
            </a:r>
          </a:p>
          <a:p>
            <a:pPr lvl="0"/>
            <a:r>
              <a:rPr lang="en-US" b="1" dirty="0"/>
              <a:t>Greedy Search</a:t>
            </a:r>
          </a:p>
          <a:p>
            <a:pPr lvl="0"/>
            <a:r>
              <a:rPr lang="en-US" dirty="0"/>
              <a:t>A* </a:t>
            </a:r>
            <a:r>
              <a:rPr lang="en-US"/>
              <a:t>,AO*Search</a:t>
            </a:r>
            <a:endParaRPr lang="en-US" dirty="0"/>
          </a:p>
          <a:p>
            <a:pPr lvl="0"/>
            <a:endParaRPr lang="en-US" dirty="0"/>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0C22002E-FFB3-41ED-867A-C55A9A0CFC16}"/>
              </a:ext>
            </a:extLst>
          </p:cNvPr>
          <p:cNvPicPr>
            <a:picLocks noChangeAspect="1"/>
          </p:cNvPicPr>
          <p:nvPr/>
        </p:nvPicPr>
        <p:blipFill>
          <a:blip r:embed="rId2"/>
          <a:stretch>
            <a:fillRect/>
          </a:stretch>
        </p:blipFill>
        <p:spPr>
          <a:xfrm>
            <a:off x="0" y="0"/>
            <a:ext cx="8973796" cy="6858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a:t>
            </a:r>
            <a:r>
              <a:rPr lang="en-US" b="1" i="1" dirty="0"/>
              <a:t>O* algorithm</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The </a:t>
            </a:r>
            <a:r>
              <a:rPr lang="en-US" i="1" dirty="0"/>
              <a:t>A</a:t>
            </a:r>
            <a:r>
              <a:rPr lang="en-US" b="1" i="1" dirty="0"/>
              <a:t>O algorithm</a:t>
            </a:r>
            <a:r>
              <a:rPr lang="en-US" b="1" dirty="0"/>
              <a:t>* (short for “And-Or Star”)</a:t>
            </a:r>
            <a:r>
              <a:rPr lang="en-US" dirty="0"/>
              <a:t> is a powerful </a:t>
            </a:r>
            <a:r>
              <a:rPr lang="en-US" b="1" dirty="0"/>
              <a:t>best-first search</a:t>
            </a:r>
            <a:r>
              <a:rPr lang="en-US" dirty="0"/>
              <a:t> method used to solve problems that can be represented as a </a:t>
            </a:r>
            <a:r>
              <a:rPr lang="en-US" b="1" dirty="0"/>
              <a:t>directed acyclic graph (DAG)</a:t>
            </a:r>
            <a:r>
              <a:rPr lang="en-US" dirty="0"/>
              <a:t>. Unlike traditional algorithms like </a:t>
            </a:r>
            <a:r>
              <a:rPr lang="en-US" b="1" dirty="0"/>
              <a:t>A</a:t>
            </a:r>
            <a:r>
              <a:rPr lang="en-US" dirty="0"/>
              <a:t>*, which explore a single path, the AO* algorithm evaluates multiple paths simultaneously. </a:t>
            </a:r>
          </a:p>
          <a:p>
            <a:pPr algn="just"/>
            <a:r>
              <a:rPr lang="en-US" b="1" dirty="0"/>
              <a:t>The AO* algorithm is based on AND-OR graphs to break complex problems into smaller ones and then solve them.</a:t>
            </a:r>
            <a:r>
              <a:rPr lang="en-US" dirty="0"/>
              <a:t> The AND side of the graph represents those tasks that need to be done with each other to reach the goal, while the OR side stands alone for a single task.</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229600" cy="1143000"/>
          </a:xfrm>
        </p:spPr>
        <p:txBody>
          <a:bodyPr>
            <a:normAutofit fontScale="90000"/>
          </a:bodyPr>
          <a:lstStyle/>
          <a:p>
            <a:r>
              <a:rPr lang="en-US" dirty="0"/>
              <a:t>Hill Climbing Algorithm </a:t>
            </a:r>
            <a:br>
              <a:rPr lang="en-US" dirty="0"/>
            </a:br>
            <a:endParaRPr lang="en-US" dirty="0"/>
          </a:p>
        </p:txBody>
      </p:sp>
      <p:sp>
        <p:nvSpPr>
          <p:cNvPr id="3" name="Content Placeholder 2"/>
          <p:cNvSpPr>
            <a:spLocks noGrp="1"/>
          </p:cNvSpPr>
          <p:nvPr>
            <p:ph idx="1"/>
          </p:nvPr>
        </p:nvSpPr>
        <p:spPr>
          <a:xfrm>
            <a:off x="457200" y="914400"/>
            <a:ext cx="8229600" cy="5715000"/>
          </a:xfrm>
        </p:spPr>
        <p:txBody>
          <a:bodyPr>
            <a:normAutofit fontScale="92500" lnSpcReduction="20000"/>
          </a:bodyPr>
          <a:lstStyle/>
          <a:p>
            <a:pPr lvl="0"/>
            <a:r>
              <a:rPr lang="en-US" dirty="0"/>
              <a:t>Hill climbing algorithm is a local search algorithm which continuously moves in the direction of increasing elevation/value to find the peak of the mountain or best solution to the problem. </a:t>
            </a:r>
          </a:p>
          <a:p>
            <a:pPr lvl="0"/>
            <a:r>
              <a:rPr lang="en-US" dirty="0"/>
              <a:t>It terminates when it reaches a peak value where no neighbor has a higher value.</a:t>
            </a:r>
          </a:p>
          <a:p>
            <a:pPr lvl="0"/>
            <a:r>
              <a:rPr lang="en-US" dirty="0"/>
              <a:t>Hill climbing algorithm is a technique which is used for optimizing the mathematical problems</a:t>
            </a:r>
          </a:p>
          <a:p>
            <a:r>
              <a:rPr lang="en-US" dirty="0"/>
              <a:t>It is also called greedy local search as it only looks to its good immediate neighbor state and not beyond that.</a:t>
            </a:r>
          </a:p>
          <a:p>
            <a:r>
              <a:rPr lang="en-US" dirty="0"/>
              <a:t>A node of hill climbing algorithm has two components which are state and value.</a:t>
            </a:r>
          </a:p>
          <a:p>
            <a:pPr lvl="0"/>
            <a:endParaRPr lang="en-US" dirty="0"/>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Features of Hill Climbing:</a:t>
            </a:r>
            <a:br>
              <a:rPr lang="en-US" dirty="0"/>
            </a:br>
            <a:endParaRPr lang="en-US" dirty="0"/>
          </a:p>
        </p:txBody>
      </p:sp>
      <p:sp>
        <p:nvSpPr>
          <p:cNvPr id="3" name="Content Placeholder 2"/>
          <p:cNvSpPr>
            <a:spLocks noGrp="1"/>
          </p:cNvSpPr>
          <p:nvPr>
            <p:ph idx="1"/>
          </p:nvPr>
        </p:nvSpPr>
        <p:spPr>
          <a:xfrm>
            <a:off x="457200" y="914400"/>
            <a:ext cx="8229600" cy="5211763"/>
          </a:xfrm>
        </p:spPr>
        <p:txBody>
          <a:bodyPr>
            <a:normAutofit lnSpcReduction="10000"/>
          </a:bodyPr>
          <a:lstStyle/>
          <a:p>
            <a:pPr lvl="0"/>
            <a:r>
              <a:rPr lang="en-US" b="1" dirty="0"/>
              <a:t>Generate and Test variant:</a:t>
            </a:r>
            <a:r>
              <a:rPr lang="en-US" dirty="0"/>
              <a:t> Hill Climbing is the variant of Generate and Test method. The Generate and Test method produce feedback which helps to decide which direction to move in the search space.</a:t>
            </a:r>
          </a:p>
          <a:p>
            <a:pPr lvl="0"/>
            <a:r>
              <a:rPr lang="en-US" b="1" dirty="0"/>
              <a:t>Greedy approach:</a:t>
            </a:r>
            <a:r>
              <a:rPr lang="en-US" dirty="0"/>
              <a:t> Hill-climbing algorithm search moves in the direction which optimizes the cost.</a:t>
            </a:r>
          </a:p>
          <a:p>
            <a:pPr lvl="0"/>
            <a:r>
              <a:rPr lang="en-US" b="1" dirty="0"/>
              <a:t>No backtracking:</a:t>
            </a:r>
            <a:r>
              <a:rPr lang="en-US" dirty="0"/>
              <a:t> It does not backtrack the search space, as it does not remember the previous states.</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Different regions in the state space landscape</a:t>
            </a:r>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r>
              <a:rPr lang="en-US" b="1" dirty="0"/>
              <a:t>Local Maximum:</a:t>
            </a:r>
            <a:r>
              <a:rPr lang="en-US" dirty="0"/>
              <a:t> Local maximum is a state which is better than its neighbor states, but there is also another state which is higher than it.</a:t>
            </a:r>
          </a:p>
          <a:p>
            <a:r>
              <a:rPr lang="en-US" b="1" dirty="0"/>
              <a:t>Global Maximum:</a:t>
            </a:r>
            <a:r>
              <a:rPr lang="en-US" dirty="0"/>
              <a:t> Global maximum is the best possible state of state space landscape. It has the highest value of objective function.</a:t>
            </a:r>
          </a:p>
          <a:p>
            <a:r>
              <a:rPr lang="en-US" b="1" dirty="0"/>
              <a:t>Current state:</a:t>
            </a:r>
            <a:r>
              <a:rPr lang="en-US" dirty="0"/>
              <a:t> It is a state in a landscape diagram where an agent is currently present.</a:t>
            </a:r>
          </a:p>
          <a:p>
            <a:r>
              <a:rPr lang="en-US" b="1" dirty="0"/>
              <a:t>Flat local maximum:</a:t>
            </a:r>
            <a:r>
              <a:rPr lang="en-US" dirty="0"/>
              <a:t> It is a flat space in the landscape where all the neighbor states of current states have the same value.</a:t>
            </a:r>
          </a:p>
          <a:p>
            <a:r>
              <a:rPr lang="en-US" b="1" dirty="0"/>
              <a:t>Shoulder:</a:t>
            </a:r>
            <a:r>
              <a:rPr lang="en-US" dirty="0"/>
              <a:t> It is a plateau region which has an uphill edge.</a:t>
            </a:r>
          </a:p>
          <a:p>
            <a:endParaRPr lang="en-US" dirty="0"/>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State-space Diagram </a:t>
            </a:r>
          </a:p>
        </p:txBody>
      </p:sp>
      <p:pic>
        <p:nvPicPr>
          <p:cNvPr id="4" name="Content Placeholder 3" descr="Hill Climbing Algorithm in AI"/>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8153400" cy="4147558"/>
          </a:xfrm>
          <a:prstGeom prst="rect">
            <a:avLst/>
          </a:prstGeom>
          <a:noFill/>
          <a:ln>
            <a:noFill/>
          </a:ln>
        </p:spPr>
      </p:pic>
      <p:sp>
        <p:nvSpPr>
          <p:cNvPr id="7" name="TextBox 6"/>
          <p:cNvSpPr txBox="1"/>
          <p:nvPr/>
        </p:nvSpPr>
        <p:spPr>
          <a:xfrm>
            <a:off x="304800" y="5486400"/>
            <a:ext cx="8610600" cy="1200329"/>
          </a:xfrm>
          <a:prstGeom prst="rect">
            <a:avLst/>
          </a:prstGeom>
          <a:noFill/>
        </p:spPr>
        <p:txBody>
          <a:bodyPr wrap="square" rtlCol="0">
            <a:spAutoFit/>
          </a:bodyPr>
          <a:lstStyle/>
          <a:p>
            <a:r>
              <a:rPr lang="en-US" dirty="0"/>
              <a:t>The state-space landscape is a graphical representation of the hill-climbing algorithm which is showing a graph between various states of algorithm and Objective function/Cost.</a:t>
            </a:r>
          </a:p>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Hill Climbing Algorithm:</a:t>
            </a:r>
            <a:br>
              <a:rPr lang="en-US" dirty="0"/>
            </a:br>
            <a:endParaRPr lang="en-US" dirty="0"/>
          </a:p>
        </p:txBody>
      </p:sp>
      <p:sp>
        <p:nvSpPr>
          <p:cNvPr id="3" name="Content Placeholder 2"/>
          <p:cNvSpPr>
            <a:spLocks noGrp="1"/>
          </p:cNvSpPr>
          <p:nvPr>
            <p:ph idx="1"/>
          </p:nvPr>
        </p:nvSpPr>
        <p:spPr>
          <a:xfrm>
            <a:off x="457200" y="838200"/>
            <a:ext cx="8229600" cy="6019800"/>
          </a:xfrm>
        </p:spPr>
        <p:txBody>
          <a:bodyPr>
            <a:normAutofit fontScale="77500" lnSpcReduction="20000"/>
          </a:bodyPr>
          <a:lstStyle/>
          <a:p>
            <a:pPr lvl="0"/>
            <a:r>
              <a:rPr lang="en-US" dirty="0"/>
              <a:t>Simple hill Climbing:</a:t>
            </a:r>
          </a:p>
          <a:p>
            <a:pPr lvl="0"/>
            <a:r>
              <a:rPr lang="en-US" dirty="0"/>
              <a:t>Steepest-Ascent hill-climbing:</a:t>
            </a:r>
          </a:p>
          <a:p>
            <a:pPr lvl="0"/>
            <a:r>
              <a:rPr lang="en-US" dirty="0"/>
              <a:t>Stochastic hill Climbing:</a:t>
            </a:r>
          </a:p>
          <a:p>
            <a:pPr lvl="0">
              <a:buNone/>
            </a:pPr>
            <a:endParaRPr lang="en-US" dirty="0"/>
          </a:p>
          <a:p>
            <a:pPr lvl="0">
              <a:buNone/>
            </a:pPr>
            <a:r>
              <a:rPr lang="en-US" dirty="0"/>
              <a:t>1. </a:t>
            </a:r>
            <a:r>
              <a:rPr lang="en-US" dirty="0">
                <a:solidFill>
                  <a:srgbClr val="FF0000"/>
                </a:solidFill>
              </a:rPr>
              <a:t>Simple Hill Climbing:</a:t>
            </a:r>
          </a:p>
          <a:p>
            <a:r>
              <a:rPr lang="en-US" dirty="0"/>
              <a:t>Simple hill climbing is the simplest way to implement a hill climbing algorithm. </a:t>
            </a:r>
          </a:p>
          <a:p>
            <a:r>
              <a:rPr lang="en-US" b="1" dirty="0"/>
              <a:t>It only evaluates the neighbor node state at a time and selects the first one which optimizes current cost and set it as a current state</a:t>
            </a:r>
            <a:r>
              <a:rPr lang="en-US" dirty="0"/>
              <a:t>. </a:t>
            </a:r>
          </a:p>
          <a:p>
            <a:r>
              <a:rPr lang="en-US" dirty="0"/>
              <a:t>It only checks it's one successor state, and if it finds better than the current state, then move else be in the same state. </a:t>
            </a:r>
          </a:p>
          <a:p>
            <a:endParaRPr lang="en-US" dirty="0"/>
          </a:p>
          <a:p>
            <a:pPr>
              <a:buNone/>
            </a:pPr>
            <a:r>
              <a:rPr lang="en-US" dirty="0"/>
              <a:t>This algorithm has the following features:</a:t>
            </a:r>
          </a:p>
          <a:p>
            <a:pPr lvl="0"/>
            <a:r>
              <a:rPr lang="en-US" dirty="0"/>
              <a:t>Less time consuming</a:t>
            </a:r>
          </a:p>
          <a:p>
            <a:pPr lvl="0"/>
            <a:r>
              <a:rPr lang="en-US" dirty="0"/>
              <a:t>Less optimal solution and the solution is not guaranteed</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Hill Climbing Algorithm:</a:t>
            </a:r>
            <a:br>
              <a:rPr lang="en-US" dirty="0"/>
            </a:br>
            <a:endParaRPr lang="en-US" dirty="0"/>
          </a:p>
        </p:txBody>
      </p:sp>
      <p:pic>
        <p:nvPicPr>
          <p:cNvPr id="134146" name="Picture 2"/>
          <p:cNvPicPr>
            <a:picLocks noGrp="1" noChangeAspect="1" noChangeArrowheads="1"/>
          </p:cNvPicPr>
          <p:nvPr>
            <p:ph idx="1"/>
          </p:nvPr>
        </p:nvPicPr>
        <p:blipFill>
          <a:blip r:embed="rId2"/>
          <a:srcRect/>
          <a:stretch>
            <a:fillRect/>
          </a:stretch>
        </p:blipFill>
        <p:spPr bwMode="auto">
          <a:xfrm>
            <a:off x="0" y="1219200"/>
            <a:ext cx="8688012" cy="52578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5170" name="Picture 2"/>
          <p:cNvPicPr>
            <a:picLocks noGrp="1" noChangeAspect="1" noChangeArrowheads="1"/>
          </p:cNvPicPr>
          <p:nvPr>
            <p:ph idx="1"/>
          </p:nvPr>
        </p:nvPicPr>
        <p:blipFill>
          <a:blip r:embed="rId2"/>
          <a:srcRect/>
          <a:stretch>
            <a:fillRect/>
          </a:stretch>
        </p:blipFill>
        <p:spPr bwMode="auto">
          <a:xfrm>
            <a:off x="152400" y="0"/>
            <a:ext cx="8991600" cy="6858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Breadth-first Search:</a:t>
            </a:r>
            <a:br>
              <a:rPr lang="en-US" dirty="0"/>
            </a:br>
            <a:endParaRPr lang="en-US" dirty="0"/>
          </a:p>
        </p:txBody>
      </p:sp>
      <p:sp>
        <p:nvSpPr>
          <p:cNvPr id="3" name="Content Placeholder 2"/>
          <p:cNvSpPr>
            <a:spLocks noGrp="1"/>
          </p:cNvSpPr>
          <p:nvPr>
            <p:ph idx="1"/>
          </p:nvPr>
        </p:nvSpPr>
        <p:spPr>
          <a:xfrm>
            <a:off x="457200" y="1066800"/>
            <a:ext cx="8229600" cy="5410200"/>
          </a:xfrm>
        </p:spPr>
        <p:txBody>
          <a:bodyPr>
            <a:normAutofit fontScale="92500" lnSpcReduction="10000"/>
          </a:bodyPr>
          <a:lstStyle/>
          <a:p>
            <a:pPr lvl="0"/>
            <a:r>
              <a:rPr lang="en-US" dirty="0"/>
              <a:t>Breadth-first search is the most common search strategy for traversing a tree or graph. This algorithm searches </a:t>
            </a:r>
            <a:r>
              <a:rPr lang="en-US" dirty="0" err="1"/>
              <a:t>breadthwise</a:t>
            </a:r>
            <a:r>
              <a:rPr lang="en-US" dirty="0"/>
              <a:t> in a tree or graph, so it is called breadth-first search.</a:t>
            </a:r>
          </a:p>
          <a:p>
            <a:pPr lvl="0"/>
            <a:r>
              <a:rPr lang="en-US" dirty="0"/>
              <a:t>BFS algorithm starts searching from the root node of the tree and expands all successor node at the current level before moving to nodes of next level.</a:t>
            </a:r>
          </a:p>
          <a:p>
            <a:pPr lvl="0"/>
            <a:r>
              <a:rPr lang="en-US" dirty="0"/>
              <a:t>The breadth-first search algorithm is an example of a general-graph search algorithm.</a:t>
            </a:r>
          </a:p>
          <a:p>
            <a:pPr lvl="0"/>
            <a:r>
              <a:rPr lang="en-US" dirty="0"/>
              <a:t>Breadth-first search implemented using FIFO queue data structure.</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Simple Hill Climbing:</a:t>
            </a:r>
            <a:br>
              <a:rPr lang="en-US" sz="3600" dirty="0"/>
            </a:br>
            <a:endParaRPr lang="en-US" dirty="0"/>
          </a:p>
        </p:txBody>
      </p:sp>
      <p:sp>
        <p:nvSpPr>
          <p:cNvPr id="3" name="Content Placeholder 2"/>
          <p:cNvSpPr>
            <a:spLocks noGrp="1"/>
          </p:cNvSpPr>
          <p:nvPr>
            <p:ph idx="1"/>
          </p:nvPr>
        </p:nvSpPr>
        <p:spPr>
          <a:xfrm>
            <a:off x="457200" y="990600"/>
            <a:ext cx="8229600" cy="5638800"/>
          </a:xfrm>
        </p:spPr>
        <p:txBody>
          <a:bodyPr>
            <a:normAutofit fontScale="92500" lnSpcReduction="20000"/>
          </a:bodyPr>
          <a:lstStyle/>
          <a:p>
            <a:pPr lvl="0"/>
            <a:r>
              <a:rPr lang="en-US" b="1" dirty="0"/>
              <a:t>Step 1:</a:t>
            </a:r>
            <a:r>
              <a:rPr lang="en-US" dirty="0"/>
              <a:t> Evaluate the initial state, if it is goal state then return success and Stop.</a:t>
            </a:r>
            <a:endParaRPr lang="en-US" sz="2800" dirty="0"/>
          </a:p>
          <a:p>
            <a:pPr lvl="0"/>
            <a:r>
              <a:rPr lang="en-US" b="1" dirty="0"/>
              <a:t>Step 2:</a:t>
            </a:r>
            <a:r>
              <a:rPr lang="en-US" dirty="0"/>
              <a:t> Loop Until a solution is found or there is no new operator left to apply.</a:t>
            </a:r>
            <a:endParaRPr lang="en-US" sz="2800" dirty="0"/>
          </a:p>
          <a:p>
            <a:pPr lvl="0"/>
            <a:r>
              <a:rPr lang="en-US" b="1" dirty="0"/>
              <a:t>Step 3:</a:t>
            </a:r>
            <a:r>
              <a:rPr lang="en-US" dirty="0"/>
              <a:t> Select and apply an operator to the current state.</a:t>
            </a:r>
            <a:endParaRPr lang="en-US" sz="2800" dirty="0"/>
          </a:p>
          <a:p>
            <a:pPr lvl="0"/>
            <a:r>
              <a:rPr lang="en-US" b="1" dirty="0"/>
              <a:t>Step 4:</a:t>
            </a:r>
            <a:r>
              <a:rPr lang="en-US" dirty="0"/>
              <a:t> Check new state:</a:t>
            </a:r>
            <a:endParaRPr lang="en-US" sz="2800" dirty="0"/>
          </a:p>
          <a:p>
            <a:pPr lvl="1"/>
            <a:r>
              <a:rPr lang="en-US" dirty="0"/>
              <a:t>If it is goal state, then return success and quit.</a:t>
            </a:r>
            <a:endParaRPr lang="en-US" sz="2400" dirty="0"/>
          </a:p>
          <a:p>
            <a:pPr lvl="1"/>
            <a:r>
              <a:rPr lang="en-US" dirty="0"/>
              <a:t>Else if it is better than the current state then assign new state as a current state.</a:t>
            </a:r>
            <a:endParaRPr lang="en-US" sz="2400" dirty="0"/>
          </a:p>
          <a:p>
            <a:pPr lvl="1"/>
            <a:r>
              <a:rPr lang="en-US" dirty="0"/>
              <a:t>Else if not better than the current state, then return to step2.</a:t>
            </a:r>
            <a:endParaRPr lang="en-US" sz="2400" dirty="0"/>
          </a:p>
          <a:p>
            <a:pPr lvl="0"/>
            <a:r>
              <a:rPr lang="en-US" b="1" dirty="0"/>
              <a:t>Step 5:</a:t>
            </a:r>
            <a:r>
              <a:rPr lang="en-US" dirty="0"/>
              <a:t> Exit.</a:t>
            </a:r>
            <a:endParaRPr lang="en-US" sz="2800" dirty="0"/>
          </a:p>
          <a:p>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a:t>Example</a:t>
            </a:r>
          </a:p>
        </p:txBody>
      </p:sp>
      <p:pic>
        <p:nvPicPr>
          <p:cNvPr id="137218" name="Picture 2"/>
          <p:cNvPicPr>
            <a:picLocks noGrp="1" noChangeAspect="1" noChangeArrowheads="1"/>
          </p:cNvPicPr>
          <p:nvPr>
            <p:ph idx="1"/>
          </p:nvPr>
        </p:nvPicPr>
        <p:blipFill>
          <a:blip r:embed="rId2"/>
          <a:srcRect/>
          <a:stretch>
            <a:fillRect/>
          </a:stretch>
        </p:blipFill>
        <p:spPr bwMode="auto">
          <a:xfrm>
            <a:off x="0" y="990600"/>
            <a:ext cx="9144000" cy="586740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2. Steepest-Ascent hill climbing:</a:t>
            </a:r>
            <a:br>
              <a:rPr lang="en-US" dirty="0"/>
            </a:br>
            <a:endParaRPr lang="en-US" dirty="0"/>
          </a:p>
        </p:txBody>
      </p:sp>
      <p:sp>
        <p:nvSpPr>
          <p:cNvPr id="3" name="Content Placeholder 2"/>
          <p:cNvSpPr>
            <a:spLocks noGrp="1"/>
          </p:cNvSpPr>
          <p:nvPr>
            <p:ph idx="1"/>
          </p:nvPr>
        </p:nvSpPr>
        <p:spPr>
          <a:xfrm>
            <a:off x="457200" y="990600"/>
            <a:ext cx="8229600" cy="5135563"/>
          </a:xfrm>
        </p:spPr>
        <p:txBody>
          <a:bodyPr/>
          <a:lstStyle/>
          <a:p>
            <a:r>
              <a:rPr lang="en-US" dirty="0"/>
              <a:t>The steepest-Ascent algorithm is a variation of simple hill climbing algorithm. This algorithm examines all the neighboring nodes of the current state and selects one neighbor node which is closest to the goal state. This algorithm consumes more time as it searches for multiple neighbors</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Steepest-Ascent hill climbing:</a:t>
            </a:r>
            <a:br>
              <a:rPr lang="en-US" sz="3600" dirty="0"/>
            </a:br>
            <a:endParaRPr lang="en-US" dirty="0"/>
          </a:p>
        </p:txBody>
      </p:sp>
      <p:sp>
        <p:nvSpPr>
          <p:cNvPr id="3" name="Content Placeholder 2"/>
          <p:cNvSpPr>
            <a:spLocks noGrp="1"/>
          </p:cNvSpPr>
          <p:nvPr>
            <p:ph idx="1"/>
          </p:nvPr>
        </p:nvSpPr>
        <p:spPr>
          <a:xfrm>
            <a:off x="457200" y="1143000"/>
            <a:ext cx="8229600" cy="5715000"/>
          </a:xfrm>
        </p:spPr>
        <p:txBody>
          <a:bodyPr>
            <a:normAutofit fontScale="85000" lnSpcReduction="20000"/>
          </a:bodyPr>
          <a:lstStyle/>
          <a:p>
            <a:pPr lvl="0"/>
            <a:r>
              <a:rPr lang="en-US" b="1" dirty="0"/>
              <a:t>Step 1:</a:t>
            </a:r>
            <a:r>
              <a:rPr lang="en-US" dirty="0"/>
              <a:t> Evaluate the initial state, if it is goal state then return success and stop, else make current state as initial state.</a:t>
            </a:r>
            <a:endParaRPr lang="en-US" sz="2800" dirty="0"/>
          </a:p>
          <a:p>
            <a:pPr lvl="0"/>
            <a:r>
              <a:rPr lang="en-US" b="1" dirty="0"/>
              <a:t>Step 2:</a:t>
            </a:r>
            <a:r>
              <a:rPr lang="en-US" dirty="0"/>
              <a:t> Loop until a solution is found or the current state does not change.</a:t>
            </a:r>
            <a:endParaRPr lang="en-US" sz="2800" dirty="0"/>
          </a:p>
          <a:p>
            <a:pPr lvl="1"/>
            <a:r>
              <a:rPr lang="en-US" dirty="0"/>
              <a:t>Let SUCC be a state such that any successor of the current state will be better than it.</a:t>
            </a:r>
            <a:endParaRPr lang="en-US" sz="2400" dirty="0"/>
          </a:p>
          <a:p>
            <a:pPr lvl="1"/>
            <a:r>
              <a:rPr lang="en-US" dirty="0"/>
              <a:t>For each operator that applies to the current state:</a:t>
            </a:r>
            <a:endParaRPr lang="en-US" sz="2400" dirty="0"/>
          </a:p>
          <a:p>
            <a:pPr lvl="2"/>
            <a:r>
              <a:rPr lang="en-US" dirty="0"/>
              <a:t>Apply the new operator and generate a new state.</a:t>
            </a:r>
            <a:endParaRPr lang="en-US" sz="2000" dirty="0"/>
          </a:p>
          <a:p>
            <a:pPr lvl="2"/>
            <a:r>
              <a:rPr lang="en-US" dirty="0"/>
              <a:t>Evaluate the new state.</a:t>
            </a:r>
            <a:endParaRPr lang="en-US" sz="2000" dirty="0"/>
          </a:p>
          <a:p>
            <a:pPr lvl="2"/>
            <a:r>
              <a:rPr lang="en-US" dirty="0"/>
              <a:t>If it is goal state, then return it and quit, else compare it to the SUCC.</a:t>
            </a:r>
            <a:endParaRPr lang="en-US" sz="2000" dirty="0"/>
          </a:p>
          <a:p>
            <a:pPr lvl="2"/>
            <a:r>
              <a:rPr lang="en-US" dirty="0"/>
              <a:t>If it is better than SUCC, then set new state as SUCC.</a:t>
            </a:r>
            <a:endParaRPr lang="en-US" sz="2000" dirty="0"/>
          </a:p>
          <a:p>
            <a:pPr lvl="2"/>
            <a:r>
              <a:rPr lang="en-US" dirty="0"/>
              <a:t>If the SUCC is better than the current state, then set current state to SUCC.</a:t>
            </a:r>
            <a:endParaRPr lang="en-US" sz="2000" dirty="0"/>
          </a:p>
          <a:p>
            <a:pPr lvl="0"/>
            <a:r>
              <a:rPr lang="en-US" b="1" dirty="0"/>
              <a:t>Step 5:</a:t>
            </a:r>
            <a:r>
              <a:rPr lang="en-US" dirty="0"/>
              <a:t> Exit.</a:t>
            </a:r>
            <a:endParaRPr lang="en-US" sz="2800" dirty="0"/>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 Stochastic hill climbing:</a:t>
            </a:r>
            <a:br>
              <a:rPr lang="en-US" dirty="0"/>
            </a:br>
            <a:endParaRPr lang="en-US" dirty="0"/>
          </a:p>
        </p:txBody>
      </p:sp>
      <p:sp>
        <p:nvSpPr>
          <p:cNvPr id="3" name="Content Placeholder 2"/>
          <p:cNvSpPr>
            <a:spLocks noGrp="1"/>
          </p:cNvSpPr>
          <p:nvPr>
            <p:ph idx="1"/>
          </p:nvPr>
        </p:nvSpPr>
        <p:spPr/>
        <p:txBody>
          <a:bodyPr/>
          <a:lstStyle/>
          <a:p>
            <a:r>
              <a:rPr lang="en-US" dirty="0"/>
              <a:t>Stochastic hill climbing does not examine for all its neighbor before moving. Rather, this search algorithm selects one neighbor node at random and decides whether to choose it as a current state or examine another state.</a:t>
            </a:r>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Problems in Hill Climbing Algorithm:</a:t>
            </a:r>
            <a:br>
              <a:rPr lang="en-US" dirty="0"/>
            </a:br>
            <a:endParaRPr lang="en-US" dirty="0"/>
          </a:p>
        </p:txBody>
      </p:sp>
      <p:sp>
        <p:nvSpPr>
          <p:cNvPr id="3" name="Content Placeholder 2"/>
          <p:cNvSpPr>
            <a:spLocks noGrp="1"/>
          </p:cNvSpPr>
          <p:nvPr>
            <p:ph idx="1"/>
          </p:nvPr>
        </p:nvSpPr>
        <p:spPr>
          <a:xfrm>
            <a:off x="457200" y="1143000"/>
            <a:ext cx="8229600" cy="4983163"/>
          </a:xfrm>
        </p:spPr>
        <p:txBody>
          <a:bodyPr>
            <a:normAutofit lnSpcReduction="10000"/>
          </a:bodyPr>
          <a:lstStyle/>
          <a:p>
            <a:r>
              <a:rPr lang="en-US" b="1" dirty="0"/>
              <a:t>1. Local Maximum:</a:t>
            </a:r>
            <a:r>
              <a:rPr lang="en-US" dirty="0"/>
              <a:t> A local maximum is a peak state in the landscape which is better than each of its neighboring states, but there is another state also present which is higher than the local maximum.</a:t>
            </a:r>
          </a:p>
          <a:p>
            <a:r>
              <a:rPr lang="en-US" b="1" dirty="0"/>
              <a:t>Solution:</a:t>
            </a:r>
            <a:r>
              <a:rPr lang="en-US" dirty="0"/>
              <a:t> Backtracking technique can be a solution of the local maximum in state space landscape. Create a list of the promising path so that the algorithm can backtrack the search space and explore other paths as well.</a:t>
            </a: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Local Maximum</a:t>
            </a:r>
            <a:endParaRPr lang="en-US" dirty="0"/>
          </a:p>
        </p:txBody>
      </p:sp>
      <p:pic>
        <p:nvPicPr>
          <p:cNvPr id="4" name="Content Placeholder 3" descr="Hill Climbing Algorithm in AI"/>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3706" y="1828800"/>
            <a:ext cx="5096587" cy="304893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Problems in Hill Climbing Algorithm:</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b="1" dirty="0"/>
              <a:t>2. Plateau:</a:t>
            </a:r>
            <a:r>
              <a:rPr lang="en-US" dirty="0"/>
              <a:t> A plateau is the flat area of the search space in which all the neighbor states of the current state contains the same value, because of this algorithm does not find any best direction to move. A hill-climbing search might be lost in the plateau area.</a:t>
            </a:r>
          </a:p>
          <a:p>
            <a:r>
              <a:rPr lang="en-US" b="1" dirty="0"/>
              <a:t>Solution:</a:t>
            </a:r>
            <a:r>
              <a:rPr lang="en-US" dirty="0"/>
              <a:t> The solution for the plateau is to take big steps or very little steps while searching, to solve the problem. Randomly select a state which is far away from the current state so it is possible that the algorithm could find non-plateau region.</a:t>
            </a:r>
          </a:p>
          <a:p>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Plateau:</a:t>
            </a:r>
            <a:endParaRPr lang="en-US" dirty="0"/>
          </a:p>
        </p:txBody>
      </p:sp>
      <p:pic>
        <p:nvPicPr>
          <p:cNvPr id="4" name="Content Placeholder 3" descr="Hill Climbing Algorithm in AI"/>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752600"/>
            <a:ext cx="5720093" cy="4495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Problems in Hill Climbing Algorithm:</a:t>
            </a:r>
            <a:br>
              <a:rPr lang="en-US" dirty="0"/>
            </a:br>
            <a:endParaRPr lang="en-US" dirty="0"/>
          </a:p>
        </p:txBody>
      </p:sp>
      <p:sp>
        <p:nvSpPr>
          <p:cNvPr id="3" name="Content Placeholder 2"/>
          <p:cNvSpPr>
            <a:spLocks noGrp="1"/>
          </p:cNvSpPr>
          <p:nvPr>
            <p:ph idx="1"/>
          </p:nvPr>
        </p:nvSpPr>
        <p:spPr/>
        <p:txBody>
          <a:bodyPr/>
          <a:lstStyle/>
          <a:p>
            <a:r>
              <a:rPr lang="en-US" b="1" dirty="0"/>
              <a:t>3. Ridges:</a:t>
            </a:r>
            <a:r>
              <a:rPr lang="en-US" dirty="0"/>
              <a:t> A ridge is a special form of the local maximum. It has an area which is higher than its surrounding areas, but itself has a slope, and cannot be reached in a single move.</a:t>
            </a:r>
          </a:p>
          <a:p>
            <a:r>
              <a:rPr lang="en-US" b="1" dirty="0"/>
              <a:t>Solution:</a:t>
            </a:r>
            <a:r>
              <a:rPr lang="en-US" dirty="0"/>
              <a:t> With the use of bidirectional search, or by moving in different directions, we can improve this problem.</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10000"/>
          </a:bodyPr>
          <a:lstStyle/>
          <a:p>
            <a:pPr>
              <a:buNone/>
            </a:pPr>
            <a:r>
              <a:rPr lang="en-US" b="1" dirty="0"/>
              <a:t>Advantages:</a:t>
            </a:r>
            <a:endParaRPr lang="en-US" dirty="0"/>
          </a:p>
          <a:p>
            <a:pPr lvl="0"/>
            <a:r>
              <a:rPr lang="en-US" dirty="0"/>
              <a:t>BFS will provide a solution if any solution exists.</a:t>
            </a:r>
          </a:p>
          <a:p>
            <a:pPr lvl="0"/>
            <a:r>
              <a:rPr lang="en-US" dirty="0"/>
              <a:t>If there is more than one solution for a given problem, then BFS will provide the minimal solution which requires the least number of steps.</a:t>
            </a:r>
          </a:p>
          <a:p>
            <a:pPr>
              <a:buNone/>
            </a:pPr>
            <a:r>
              <a:rPr lang="en-US" b="1" dirty="0"/>
              <a:t>Disadvantages:</a:t>
            </a:r>
            <a:endParaRPr lang="en-US" dirty="0"/>
          </a:p>
          <a:p>
            <a:pPr lvl="0"/>
            <a:r>
              <a:rPr lang="en-US" dirty="0"/>
              <a:t>It requires lots of memory since each level of the tree must be saved into memory to expand the next level.</a:t>
            </a:r>
          </a:p>
          <a:p>
            <a:pPr lvl="0"/>
            <a:r>
              <a:rPr lang="en-US" dirty="0"/>
              <a:t>BFS needs lots of time if the solution is far away from the root node.</a:t>
            </a: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Ridges</a:t>
            </a:r>
            <a:endParaRPr lang="en-US" dirty="0"/>
          </a:p>
        </p:txBody>
      </p:sp>
      <p:pic>
        <p:nvPicPr>
          <p:cNvPr id="4" name="Content Placeholder 3" descr="Hill Climbing Algorithm in AI"/>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1944" y="1676401"/>
            <a:ext cx="4020111" cy="332517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Applications of hill climbing algorithm</a:t>
            </a:r>
            <a:br>
              <a:rPr lang="en-US" dirty="0"/>
            </a:br>
            <a:endParaRPr lang="en-US" dirty="0"/>
          </a:p>
        </p:txBody>
      </p:sp>
      <p:sp>
        <p:nvSpPr>
          <p:cNvPr id="3" name="Content Placeholder 2"/>
          <p:cNvSpPr>
            <a:spLocks noGrp="1"/>
          </p:cNvSpPr>
          <p:nvPr>
            <p:ph idx="1"/>
          </p:nvPr>
        </p:nvSpPr>
        <p:spPr>
          <a:xfrm>
            <a:off x="457200" y="762000"/>
            <a:ext cx="8229600" cy="5364163"/>
          </a:xfrm>
        </p:spPr>
        <p:txBody>
          <a:bodyPr>
            <a:normAutofit fontScale="77500" lnSpcReduction="20000"/>
          </a:bodyPr>
          <a:lstStyle/>
          <a:p>
            <a:r>
              <a:rPr lang="en-US" dirty="0"/>
              <a:t>The hill-climbing algorithm can be applied in the following areas:</a:t>
            </a:r>
          </a:p>
          <a:p>
            <a:r>
              <a:rPr lang="en-US" dirty="0"/>
              <a:t>Marketing</a:t>
            </a:r>
          </a:p>
          <a:p>
            <a:pPr>
              <a:buNone/>
            </a:pPr>
            <a:r>
              <a:rPr lang="en-US" dirty="0"/>
              <a:t>     A hill-climbing algorithm can help a marketing manager to develop the best marketing plans. establish the local minima efficiently.</a:t>
            </a:r>
          </a:p>
          <a:p>
            <a:r>
              <a:rPr lang="en-US" dirty="0"/>
              <a:t>Robotics</a:t>
            </a:r>
          </a:p>
          <a:p>
            <a:r>
              <a:rPr lang="en-US" dirty="0"/>
              <a:t>Hill climbing is useful in the effective operation of robotics. It enhances the coordination of different systems and components in robots.</a:t>
            </a:r>
          </a:p>
          <a:p>
            <a:r>
              <a:rPr lang="en-US" dirty="0"/>
              <a:t>Job Scheduling</a:t>
            </a:r>
          </a:p>
          <a:p>
            <a:r>
              <a:rPr lang="en-US" dirty="0"/>
              <a:t>The hill climbing algorithm has also been applied in job scheduling. </a:t>
            </a:r>
          </a:p>
          <a:p>
            <a:r>
              <a:rPr lang="en-US" dirty="0"/>
              <a:t>One of the most popular examples of a hill-climbing algorithm is the traveling salesman.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Simulated Annealing algorithm</a:t>
            </a:r>
          </a:p>
        </p:txBody>
      </p:sp>
      <p:sp>
        <p:nvSpPr>
          <p:cNvPr id="3" name="Content Placeholder 2"/>
          <p:cNvSpPr>
            <a:spLocks noGrp="1"/>
          </p:cNvSpPr>
          <p:nvPr>
            <p:ph idx="1"/>
          </p:nvPr>
        </p:nvSpPr>
        <p:spPr>
          <a:xfrm>
            <a:off x="457200" y="990600"/>
            <a:ext cx="8382000" cy="5867400"/>
          </a:xfrm>
        </p:spPr>
        <p:txBody>
          <a:bodyPr>
            <a:normAutofit lnSpcReduction="10000"/>
          </a:bodyPr>
          <a:lstStyle/>
          <a:p>
            <a:r>
              <a:rPr lang="en-US" dirty="0"/>
              <a:t>The Simulated Annealing algorithm is based upon Physical Annealing in real life. </a:t>
            </a:r>
          </a:p>
          <a:p>
            <a:r>
              <a:rPr lang="en-US" dirty="0"/>
              <a:t>Physical Annealing is the process of heating up a material until it reaches an </a:t>
            </a:r>
            <a:r>
              <a:rPr lang="en-US" b="1" dirty="0"/>
              <a:t>annealing temperature</a:t>
            </a:r>
            <a:r>
              <a:rPr lang="en-US" dirty="0"/>
              <a:t> and then it will be </a:t>
            </a:r>
            <a:r>
              <a:rPr lang="en-US" b="1" dirty="0"/>
              <a:t>cooled down</a:t>
            </a:r>
            <a:r>
              <a:rPr lang="en-US" dirty="0"/>
              <a:t> slowly in order to change the material to a desired structure. </a:t>
            </a:r>
          </a:p>
          <a:p>
            <a:r>
              <a:rPr lang="en-US" dirty="0"/>
              <a:t>When the material is hot, the molecular structure is weaker and is more susceptible to change. When the material cools down, the molecular structure is harder and is less susceptible to change.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109538" y="0"/>
            <a:ext cx="8924925" cy="68580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Simulated Annealing</a:t>
            </a:r>
            <a:br>
              <a:rPr lang="en-US" b="1" dirty="0"/>
            </a:br>
            <a:endParaRPr lang="en-US" dirty="0"/>
          </a:p>
        </p:txBody>
      </p:sp>
      <p:sp>
        <p:nvSpPr>
          <p:cNvPr id="3" name="Content Placeholder 2"/>
          <p:cNvSpPr>
            <a:spLocks noGrp="1"/>
          </p:cNvSpPr>
          <p:nvPr>
            <p:ph idx="1"/>
          </p:nvPr>
        </p:nvSpPr>
        <p:spPr>
          <a:xfrm>
            <a:off x="457200" y="838201"/>
            <a:ext cx="8229600" cy="3581400"/>
          </a:xfrm>
        </p:spPr>
        <p:txBody>
          <a:bodyPr>
            <a:normAutofit lnSpcReduction="10000"/>
          </a:bodyPr>
          <a:lstStyle/>
          <a:p>
            <a:r>
              <a:rPr lang="en-US" dirty="0"/>
              <a:t>It is used for optimizing parameters in a model. </a:t>
            </a:r>
          </a:p>
          <a:p>
            <a:r>
              <a:rPr lang="en-US" dirty="0"/>
              <a:t>This process is very useful for situations where there are a lot of local minima. </a:t>
            </a:r>
          </a:p>
          <a:p>
            <a:r>
              <a:rPr lang="en-US" dirty="0"/>
              <a:t>Gradient Descent Algorithm would be stuck at local minima and not be able to reach the global minima.</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838200" y="4495800"/>
            <a:ext cx="7743825" cy="213360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00013" y="0"/>
            <a:ext cx="8943975" cy="6857999"/>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 y="0"/>
            <a:ext cx="8839200" cy="6857999"/>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1" y="0"/>
            <a:ext cx="9144000" cy="6857999"/>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1" y="0"/>
            <a:ext cx="8891588" cy="6857999"/>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Uninformed Search Algorithm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7467599" cy="4473047"/>
          </a:xfrm>
          <a:prstGeom prst="rect">
            <a:avLst/>
          </a:prstGeom>
          <a:noFill/>
          <a:ln>
            <a:noFill/>
          </a:ln>
        </p:spPr>
      </p:pic>
      <p:sp>
        <p:nvSpPr>
          <p:cNvPr id="5" name="TextBox 4"/>
          <p:cNvSpPr txBox="1"/>
          <p:nvPr/>
        </p:nvSpPr>
        <p:spPr>
          <a:xfrm>
            <a:off x="1524000" y="6172200"/>
            <a:ext cx="6324600" cy="646331"/>
          </a:xfrm>
          <a:prstGeom prst="rect">
            <a:avLst/>
          </a:prstGeom>
          <a:noFill/>
        </p:spPr>
        <p:txBody>
          <a:bodyPr wrap="square" rtlCol="0">
            <a:spAutoFit/>
          </a:bodyPr>
          <a:lstStyle/>
          <a:p>
            <a:pPr lvl="0"/>
            <a:r>
              <a:rPr lang="en-US" dirty="0"/>
              <a:t>S---&gt; A---&gt;B----&gt;C---&gt;D----&gt;G---&gt;H---&gt;E----&gt;F----&gt;I----&gt;K  </a:t>
            </a:r>
          </a:p>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Beam Search algorithm</a:t>
            </a:r>
          </a:p>
        </p:txBody>
      </p:sp>
      <p:pic>
        <p:nvPicPr>
          <p:cNvPr id="8194" name="Picture 2"/>
          <p:cNvPicPr>
            <a:picLocks noChangeAspect="1" noChangeArrowheads="1"/>
          </p:cNvPicPr>
          <p:nvPr/>
        </p:nvPicPr>
        <p:blipFill>
          <a:blip r:embed="rId2"/>
          <a:srcRect/>
          <a:stretch>
            <a:fillRect/>
          </a:stretch>
        </p:blipFill>
        <p:spPr bwMode="auto">
          <a:xfrm>
            <a:off x="219075" y="1143000"/>
            <a:ext cx="8924925" cy="239077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914400" y="3581400"/>
            <a:ext cx="7124700" cy="289560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1" y="228600"/>
            <a:ext cx="9144000" cy="662940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1" y="0"/>
            <a:ext cx="9144000" cy="6857999"/>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0" y="0"/>
            <a:ext cx="8915399" cy="6858000"/>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1" y="152400"/>
            <a:ext cx="8763000" cy="6705599"/>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60000"/>
                    <a:lumOff val="40000"/>
                  </a:schemeClr>
                </a:solidFill>
              </a:rPr>
              <a:t>Stochastic beam search</a:t>
            </a:r>
          </a:p>
        </p:txBody>
      </p:sp>
      <p:sp>
        <p:nvSpPr>
          <p:cNvPr id="3" name="Content Placeholder 2"/>
          <p:cNvSpPr>
            <a:spLocks noGrp="1"/>
          </p:cNvSpPr>
          <p:nvPr>
            <p:ph idx="1"/>
          </p:nvPr>
        </p:nvSpPr>
        <p:spPr>
          <a:xfrm>
            <a:off x="457200" y="1219200"/>
            <a:ext cx="8229600" cy="4906963"/>
          </a:xfrm>
        </p:spPr>
        <p:txBody>
          <a:bodyPr/>
          <a:lstStyle/>
          <a:p>
            <a:r>
              <a:rPr lang="en-US" dirty="0"/>
              <a:t>Stochastic beam search is </a:t>
            </a:r>
            <a:r>
              <a:rPr lang="en-US" b="1" dirty="0"/>
              <a:t>an alternative to beam search, which, instead of choosing the best k individuals, selects k of the individuals at random; the individuals with a better evaluation are more likely to be chosen</a:t>
            </a:r>
            <a:r>
              <a:rPr lang="en-US" dirty="0"/>
              <a:t>. </a:t>
            </a:r>
          </a:p>
          <a:p>
            <a:r>
              <a:rPr lang="en-US" dirty="0"/>
              <a:t>This is done by making the probability of being chosen a function of the evaluation function.</a:t>
            </a:r>
          </a:p>
          <a:p>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2837</TotalTime>
  <Words>5258</Words>
  <Application>Microsoft Office PowerPoint</Application>
  <PresentationFormat>On-screen Show (4:3)</PresentationFormat>
  <Paragraphs>349</Paragraphs>
  <Slides>98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Arial</vt:lpstr>
      <vt:lpstr>Arial Black</vt:lpstr>
      <vt:lpstr>Book Antiqua</vt:lpstr>
      <vt:lpstr>Calibri</vt:lpstr>
      <vt:lpstr>Office Theme</vt:lpstr>
      <vt:lpstr>PowerPoint Presentation</vt:lpstr>
      <vt:lpstr>Search Algorithm Terminologies: </vt:lpstr>
      <vt:lpstr>Search Algorithm Terminologies</vt:lpstr>
      <vt:lpstr>Properties of Search Algorithms: </vt:lpstr>
      <vt:lpstr>Types of search algorithms </vt:lpstr>
      <vt:lpstr>Types</vt:lpstr>
      <vt:lpstr>Breadth-first Search: </vt:lpstr>
      <vt:lpstr>PowerPoint Presentation</vt:lpstr>
      <vt:lpstr>Example</vt:lpstr>
      <vt:lpstr>PowerPoint Presentation</vt:lpstr>
      <vt:lpstr>Depth-first Search </vt:lpstr>
      <vt:lpstr>Example</vt:lpstr>
      <vt:lpstr>PowerPoint Presentation</vt:lpstr>
      <vt:lpstr>Depth-first Search</vt:lpstr>
      <vt:lpstr>PowerPoint Presentation</vt:lpstr>
      <vt:lpstr>Properties of Breadth-first search</vt:lpstr>
      <vt:lpstr>Depth-first Search</vt:lpstr>
      <vt:lpstr>Depth-Limited Search Algorithm:</vt:lpstr>
      <vt:lpstr>PowerPoint Presentation</vt:lpstr>
      <vt:lpstr>Depth-Limited Search Algorithm:</vt:lpstr>
      <vt:lpstr>PowerPoint Presentation</vt:lpstr>
      <vt:lpstr>Depth-Limited Search Algorithm:</vt:lpstr>
      <vt:lpstr>Uniform-cost Search Algorithm: </vt:lpstr>
      <vt:lpstr>Uniform-cost Search Algorithm: </vt:lpstr>
      <vt:lpstr>PowerPoint Presentation</vt:lpstr>
      <vt:lpstr>PowerPoint Presentation</vt:lpstr>
      <vt:lpstr>Iterative deepening depth-first Search: </vt:lpstr>
      <vt:lpstr>Iterative deepening depth-first Search</vt:lpstr>
      <vt:lpstr>PowerPoint Presentation</vt:lpstr>
      <vt:lpstr>PowerPoint Presentation</vt:lpstr>
      <vt:lpstr>Iterative deepening depth-first Search</vt:lpstr>
      <vt:lpstr> Bidirectional Search Algorithm: </vt:lpstr>
      <vt:lpstr>Bidirectional Search Algorithm</vt:lpstr>
      <vt:lpstr>PowerPoint Presentation</vt:lpstr>
      <vt:lpstr>Bidirectional Search Algorithm</vt:lpstr>
      <vt:lpstr>PowerPoint Presentation</vt:lpstr>
      <vt:lpstr>Informed Search Algorithms </vt:lpstr>
      <vt:lpstr>PowerPoint Presentation</vt:lpstr>
      <vt:lpstr>Informed Search Algorithms </vt:lpstr>
      <vt:lpstr>Heuristic search</vt:lpstr>
      <vt:lpstr>Informed Search Algorithms </vt:lpstr>
      <vt:lpstr>Best First Search Algorithm(Greedy search) </vt:lpstr>
      <vt:lpstr>Best first search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Search Algorithm:</vt:lpstr>
      <vt:lpstr>A* Search Algorithm:</vt:lpstr>
      <vt:lpstr>PowerPoint Presentation</vt:lpstr>
      <vt:lpstr>Example</vt:lpstr>
      <vt:lpstr>A* Search Algorithm:</vt:lpstr>
      <vt:lpstr>A* Search Algorithm:</vt:lpstr>
      <vt:lpstr>A* Search Algorithm:</vt:lpstr>
      <vt:lpstr>PowerPoint Presentation</vt:lpstr>
      <vt:lpstr>PowerPoint Presentation</vt:lpstr>
      <vt:lpstr>AO* algorithm</vt:lpstr>
      <vt:lpstr>PowerPoint Presentation</vt:lpstr>
      <vt:lpstr>Hill Climbing Algorithm  </vt:lpstr>
      <vt:lpstr>Features of Hill Climbing: </vt:lpstr>
      <vt:lpstr>Different regions in the state space landscape</vt:lpstr>
      <vt:lpstr>State-space Diagram </vt:lpstr>
      <vt:lpstr>Types of Hill Climbing Algorithm: </vt:lpstr>
      <vt:lpstr>Types of Hill Climbing Algorithm: </vt:lpstr>
      <vt:lpstr>PowerPoint Presentation</vt:lpstr>
      <vt:lpstr>Algorithm for Simple Hill Climbing: </vt:lpstr>
      <vt:lpstr>Example</vt:lpstr>
      <vt:lpstr>2. Steepest-Ascent hill climbing: </vt:lpstr>
      <vt:lpstr>Algorithm for Steepest-Ascent hill climbing: </vt:lpstr>
      <vt:lpstr>3. Stochastic hill climbing: </vt:lpstr>
      <vt:lpstr>Problems in Hill Climbing Algorithm: </vt:lpstr>
      <vt:lpstr>Local Maximum</vt:lpstr>
      <vt:lpstr>Problems in Hill Climbing Algorithm: </vt:lpstr>
      <vt:lpstr>Plateau:</vt:lpstr>
      <vt:lpstr>Problems in Hill Climbing Algorithm: </vt:lpstr>
      <vt:lpstr>Ridges</vt:lpstr>
      <vt:lpstr>Applications of hill climbing algorithm </vt:lpstr>
      <vt:lpstr>Simulated Annealing algorithm</vt:lpstr>
      <vt:lpstr>PowerPoint Presentation</vt:lpstr>
      <vt:lpstr>Simulated Annealing </vt:lpstr>
      <vt:lpstr>PowerPoint Presentation</vt:lpstr>
      <vt:lpstr>PowerPoint Presentation</vt:lpstr>
      <vt:lpstr>PowerPoint Presentation</vt:lpstr>
      <vt:lpstr>PowerPoint Presentation</vt:lpstr>
      <vt:lpstr>PowerPoint Presentation</vt:lpstr>
      <vt:lpstr>Beam Search algorithm</vt:lpstr>
      <vt:lpstr>PowerPoint Presentation</vt:lpstr>
      <vt:lpstr>PowerPoint Presentation</vt:lpstr>
      <vt:lpstr>PowerPoint Presentation</vt:lpstr>
      <vt:lpstr>PowerPoint Presentation</vt:lpstr>
      <vt:lpstr>PowerPoint Presentation</vt:lpstr>
      <vt:lpstr>PowerPoint Presentation</vt:lpstr>
      <vt:lpstr>Stochastic beam 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Thoran Chandra Muvvala</cp:lastModifiedBy>
  <cp:revision>109</cp:revision>
  <dcterms:created xsi:type="dcterms:W3CDTF">2006-08-16T00:00:00Z</dcterms:created>
  <dcterms:modified xsi:type="dcterms:W3CDTF">2025-03-02T05:40:33Z</dcterms:modified>
</cp:coreProperties>
</file>